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Calibri"/>
          <a:ea typeface="Calibri"/>
          <a:cs typeface="Calibri"/>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470" autoAdjust="0"/>
  </p:normalViewPr>
  <p:slideViewPr>
    <p:cSldViewPr snapToGrid="0">
      <p:cViewPr varScale="1">
        <p:scale>
          <a:sx n="54" d="100"/>
          <a:sy n="54" d="100"/>
        </p:scale>
        <p:origin x="1124"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j-lt"/>
        <a:ea typeface="+mj-ea"/>
        <a:cs typeface="+mj-cs"/>
        <a:sym typeface="Helvetica Neue"/>
      </a:defRPr>
    </a:lvl1pPr>
    <a:lvl2pPr indent="228600" defTabSz="228600" latinLnBrk="0">
      <a:lnSpc>
        <a:spcPct val="117999"/>
      </a:lnSpc>
      <a:defRPr sz="1100">
        <a:latin typeface="+mj-lt"/>
        <a:ea typeface="+mj-ea"/>
        <a:cs typeface="+mj-cs"/>
        <a:sym typeface="Helvetica Neue"/>
      </a:defRPr>
    </a:lvl2pPr>
    <a:lvl3pPr indent="457200" defTabSz="228600" latinLnBrk="0">
      <a:lnSpc>
        <a:spcPct val="117999"/>
      </a:lnSpc>
      <a:defRPr sz="1100">
        <a:latin typeface="+mj-lt"/>
        <a:ea typeface="+mj-ea"/>
        <a:cs typeface="+mj-cs"/>
        <a:sym typeface="Helvetica Neue"/>
      </a:defRPr>
    </a:lvl3pPr>
    <a:lvl4pPr indent="685800" defTabSz="228600" latinLnBrk="0">
      <a:lnSpc>
        <a:spcPct val="117999"/>
      </a:lnSpc>
      <a:defRPr sz="1100">
        <a:latin typeface="+mj-lt"/>
        <a:ea typeface="+mj-ea"/>
        <a:cs typeface="+mj-cs"/>
        <a:sym typeface="Helvetica Neue"/>
      </a:defRPr>
    </a:lvl4pPr>
    <a:lvl5pPr indent="914400" defTabSz="228600" latinLnBrk="0">
      <a:lnSpc>
        <a:spcPct val="117999"/>
      </a:lnSpc>
      <a:defRPr sz="1100">
        <a:latin typeface="+mj-lt"/>
        <a:ea typeface="+mj-ea"/>
        <a:cs typeface="+mj-cs"/>
        <a:sym typeface="Helvetica Neue"/>
      </a:defRPr>
    </a:lvl5pPr>
    <a:lvl6pPr indent="1143000" defTabSz="228600" latinLnBrk="0">
      <a:lnSpc>
        <a:spcPct val="117999"/>
      </a:lnSpc>
      <a:defRPr sz="1100">
        <a:latin typeface="+mj-lt"/>
        <a:ea typeface="+mj-ea"/>
        <a:cs typeface="+mj-cs"/>
        <a:sym typeface="Helvetica Neue"/>
      </a:defRPr>
    </a:lvl6pPr>
    <a:lvl7pPr indent="1371600" defTabSz="228600" latinLnBrk="0">
      <a:lnSpc>
        <a:spcPct val="117999"/>
      </a:lnSpc>
      <a:defRPr sz="1100">
        <a:latin typeface="+mj-lt"/>
        <a:ea typeface="+mj-ea"/>
        <a:cs typeface="+mj-cs"/>
        <a:sym typeface="Helvetica Neue"/>
      </a:defRPr>
    </a:lvl7pPr>
    <a:lvl8pPr indent="1600200" defTabSz="228600" latinLnBrk="0">
      <a:lnSpc>
        <a:spcPct val="117999"/>
      </a:lnSpc>
      <a:defRPr sz="1100">
        <a:latin typeface="+mj-lt"/>
        <a:ea typeface="+mj-ea"/>
        <a:cs typeface="+mj-cs"/>
        <a:sym typeface="Helvetica Neue"/>
      </a:defRPr>
    </a:lvl8pPr>
    <a:lvl9pPr indent="1828800" defTabSz="228600" latinLnBrk="0">
      <a:lnSpc>
        <a:spcPct val="117999"/>
      </a:lnSpc>
      <a:defRPr sz="11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5.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prstGeom prst="rect">
            <a:avLst/>
          </a:prstGeom>
        </p:spPr>
        <p:txBody>
          <a:bodyPr/>
          <a:lstStyle/>
          <a:p>
            <a:endParaRPr/>
          </a:p>
        </p:txBody>
      </p:sp>
      <p:sp>
        <p:nvSpPr>
          <p:cNvPr id="133" name="Shape 133"/>
          <p:cNvSpPr>
            <a:spLocks noGrp="1"/>
          </p:cNvSpPr>
          <p:nvPr>
            <p:ph type="body" sz="quarter" idx="1"/>
          </p:nvPr>
        </p:nvSpPr>
        <p:spPr>
          <a:prstGeom prst="rect">
            <a:avLst/>
          </a:prstGeom>
        </p:spPr>
        <p:txBody>
          <a:bodyPr/>
          <a:lstStyle/>
          <a:p>
            <a:pPr defTabSz="457200">
              <a:defRPr sz="2200"/>
            </a:pPr>
            <a:r>
              <a:t>The process of changing the source code of a software system such that:</a:t>
            </a:r>
          </a:p>
          <a:p>
            <a:pPr defTabSz="457200">
              <a:defRPr sz="2200"/>
            </a:pPr>
            <a:r>
              <a:t>The external (observable) behavior of the system does not change - e.g., functional requirements are maintained</a:t>
            </a:r>
          </a:p>
          <a:p>
            <a:pPr defTabSz="457200">
              <a:defRPr sz="2200"/>
            </a:pPr>
            <a:r>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xfrm>
            <a:off x="381000" y="685800"/>
            <a:ext cx="6096000" cy="3429000"/>
          </a:xfrm>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lvl1pPr defTabSz="457200">
              <a:defRPr sz="2200"/>
            </a:lvl1pPr>
          </a:lstStyle>
          <a:p>
            <a:r>
              <a:t>We’ve talked about what refactorings are.  But why would you want to refactor?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prstGeom prst="rect">
            <a:avLst/>
          </a:prstGeom>
        </p:spPr>
        <p:txBody>
          <a:bodyPr/>
          <a:lstStyle/>
          <a:p>
            <a:endParaRPr/>
          </a:p>
        </p:txBody>
      </p:sp>
      <p:sp>
        <p:nvSpPr>
          <p:cNvPr id="214" name="Shape 214"/>
          <p:cNvSpPr>
            <a:spLocks noGrp="1"/>
          </p:cNvSpPr>
          <p:nvPr>
            <p:ph type="body" sz="quarter" idx="1"/>
          </p:nvPr>
        </p:nvSpPr>
        <p:spPr>
          <a:prstGeom prst="rect">
            <a:avLst/>
          </a:prstGeom>
        </p:spPr>
        <p:txBody>
          <a:bodyPr/>
          <a:lstStyle/>
          <a:p>
            <a:pPr defTabSz="457200">
              <a:defRPr sz="2200"/>
            </a:pPr>
            <a:r>
              <a:t>When you add new functionality</a:t>
            </a:r>
          </a:p>
          <a:p>
            <a:pPr defTabSz="457200">
              <a:defRPr sz="2200"/>
            </a:pPr>
            <a:r>
              <a:t>	Do it before you add the new function, to make it easier to add the function</a:t>
            </a:r>
          </a:p>
          <a:p>
            <a:pPr defTabSz="457200">
              <a:defRPr sz="2200"/>
            </a:pPr>
            <a:r>
              <a:t>	Or do it after you add the function, to clean up the code including that function</a:t>
            </a:r>
          </a:p>
          <a:p>
            <a:pPr defTabSz="457200">
              <a:defRPr sz="2200"/>
            </a:pPr>
            <a:r>
              <a:t>When you need to fix a bug</a:t>
            </a:r>
          </a:p>
          <a:p>
            <a:pPr defTabSz="457200">
              <a:defRPr sz="2200"/>
            </a:pPr>
            <a:r>
              <a:t>As you do a code review</a:t>
            </a:r>
          </a:p>
          <a:p>
            <a:pPr defTabSz="457200">
              <a:defRPr sz="2200"/>
            </a:pPr>
            <a:r>
              <a:t>Whenever…</a:t>
            </a:r>
          </a:p>
          <a:p>
            <a:pPr defTabSz="457200">
              <a:defRPr sz="2200"/>
            </a:pPr>
            <a:r>
              <a:t>The idea behind refactoring is to acknowledge that it will be difficult to get a design right the first time</a:t>
            </a:r>
          </a:p>
          <a:p>
            <a:pPr defTabSz="457200">
              <a:defRPr sz="2200"/>
            </a:pPr>
            <a:r>
              <a:t>And as a program’s requirements change, the design may need to change</a:t>
            </a:r>
          </a:p>
          <a:p>
            <a:pPr defTabSz="457200">
              <a:defRPr sz="2200"/>
            </a:pPr>
            <a:r>
              <a:t>It is notoriously difficult (impossible?) to design for all possible changes a priori</a:t>
            </a:r>
          </a:p>
          <a:p>
            <a:pPr defTabSz="457200">
              <a:defRPr sz="2200"/>
            </a:pPr>
            <a:r>
              <a:t>And as agile programming proponents say, “You aren’t gonna need it” – but what if later you do?</a:t>
            </a:r>
          </a:p>
          <a:p>
            <a:pPr defTabSz="457200">
              <a:defRPr sz="2200"/>
            </a:pPr>
            <a:r>
              <a:t>Refactoring provides techniques for evolving the design in small incremental steps</a:t>
            </a:r>
          </a:p>
          <a:p>
            <a:pPr defTabSz="457200">
              <a:defRPr sz="2200"/>
            </a:pPr>
            <a:r>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lvl1pPr defTabSz="457200">
              <a:defRPr sz="2200"/>
            </a:lvl1pPr>
          </a:lstStyle>
          <a:p>
            <a:r>
              <a:t>Red-Green is the most popular and widely used code refactoring technique in the Agile software development process. This technique follows the “test-first” approach to design and implementation, this lays the foundation for all forms of refactoring.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t>Refactoring is a series of small behavior-preserving transformations</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Each transformation does little, but a sequence of transformations can produce a significant restructuring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Since each refactoring is small, it's less likely to go wrong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pPr defTabSz="457200">
              <a:defRPr sz="2200"/>
            </a:pPr>
            <a:r>
              <a:t>If programmers spend time “cleaning up the code”, then that’s less time spent implementing required functionality - and the schedule is slipping as it is!</a:t>
            </a:r>
          </a:p>
          <a:p>
            <a:pPr defTabSz="457200">
              <a:defRPr sz="2200"/>
            </a:pPr>
            <a:r>
              <a:t>Refactoring can break code that previously worked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prstGeom prst="rect">
            <a:avLst/>
          </a:prstGeom>
        </p:spPr>
        <p:txBody>
          <a:bodyPr/>
          <a:lstStyle/>
          <a:p>
            <a:endParaRPr/>
          </a:p>
        </p:txBody>
      </p:sp>
      <p:sp>
        <p:nvSpPr>
          <p:cNvPr id="269" name="Shape 269"/>
          <p:cNvSpPr>
            <a:spLocks noGrp="1"/>
          </p:cNvSpPr>
          <p:nvPr>
            <p:ph type="body" sz="quarter" idx="1"/>
          </p:nvPr>
        </p:nvSpPr>
        <p:spPr>
          <a:prstGeom prst="rect">
            <a:avLst/>
          </a:prstGeom>
        </p:spPr>
        <p:txBody>
          <a:bodyPr/>
          <a:lstStyle>
            <a:lvl1pPr defTabSz="457200">
              <a:defRPr sz="2200"/>
            </a:lvl1pPr>
          </a:lstStyle>
          <a:p>
            <a:r>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457200">
              <a:defRPr sz="2200"/>
            </a:pPr>
            <a:r>
              <a:t>Here are steps:</a:t>
            </a:r>
          </a:p>
          <a:p>
            <a:pPr marL="457200" indent="-457200" defTabSz="457200">
              <a:buSzPct val="100000"/>
              <a:buAutoNum type="arabicPeriod"/>
              <a:defRPr sz="2200"/>
            </a:pPr>
            <a:r>
              <a:t>Plan the ideal. </a:t>
            </a:r>
          </a:p>
          <a:p>
            <a:pPr marL="457200" indent="-457200" defTabSz="457200">
              <a:buSzPct val="100000"/>
              <a:buAutoNum type="arabicPeriod"/>
              <a:defRPr sz="2200"/>
            </a:pPr>
            <a:r>
              <a:t>Track your Actual. </a:t>
            </a:r>
          </a:p>
          <a:p>
            <a:pPr marL="457200" indent="-457200" defTabSz="457200">
              <a:buSzPct val="100000"/>
              <a:buAutoNum type="arabicPeriod"/>
              <a:defRPr sz="2200"/>
            </a:pPr>
            <a:r>
              <a:t>Track what you spend on waste. </a:t>
            </a:r>
          </a:p>
          <a:p>
            <a:pPr marL="457200" indent="-457200" defTabSz="457200">
              <a:buSzPct val="100000"/>
              <a:buAutoNum type="arabicPeriod"/>
              <a:defRPr sz="2200"/>
            </a:pPr>
            <a:r>
              <a:t>Put it all together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prstGeom prst="rect">
            <a:avLst/>
          </a:prstGeom>
        </p:spPr>
        <p:txBody>
          <a:bodyPr/>
          <a:lstStyle/>
          <a:p>
            <a:endParaRPr/>
          </a:p>
        </p:txBody>
      </p:sp>
      <p:sp>
        <p:nvSpPr>
          <p:cNvPr id="288" name="Shape 288"/>
          <p:cNvSpPr>
            <a:spLocks noGrp="1"/>
          </p:cNvSpPr>
          <p:nvPr>
            <p:ph type="body" sz="quarter" idx="1"/>
          </p:nvPr>
        </p:nvSpPr>
        <p:spPr>
          <a:prstGeom prst="rect">
            <a:avLst/>
          </a:prstGeom>
        </p:spPr>
        <p:txBody>
          <a:bodyPr/>
          <a:lstStyle/>
          <a:p>
            <a:pPr defTabSz="457145">
              <a:defRPr sz="2100"/>
            </a:pPr>
            <a:r>
              <a:t>Your choices of technology, frameworks, integration, and deployment pipeline will all encapsulate architectural decisions and enable or hinder quality attribute requirements.</a:t>
            </a:r>
            <a:endParaRPr sz="1400"/>
          </a:p>
          <a:p>
            <a:pPr defTabSz="457145">
              <a:defRPr sz="2100"/>
            </a:pPr>
            <a:r>
              <a:t>Best fix: explicitly allocate time to build and refine the architecture- have an explicit, iterative approach. Allocate that time based on quality attribute requirements.  Consider the ways in which the architecture can be adapted to foreseeable changes.</a:t>
            </a:r>
            <a:endParaRPr sz="1400"/>
          </a:p>
          <a:p>
            <a:pPr defTabSz="457145">
              <a:defRPr sz="2100"/>
            </a:pPr>
            <a:r>
              <a:t>It’s really a requirements problem: what are short-term and long-term goals of the business, and hence, key quality requirements. Are you starting a company that you are hoping will be quickly bought out, and you can cash out? Or does it need to scale up in some way?</a:t>
            </a:r>
          </a:p>
          <a:p>
            <a:pPr defTabSz="457145">
              <a:defRPr sz="2100"/>
            </a:pPr>
            <a:endParaRPr sz="1400"/>
          </a:p>
          <a:p>
            <a:pPr defTabSz="457145">
              <a:defRPr sz="2100"/>
            </a:pPr>
            <a:r>
              <a:t>(Remember: software engineering is the integral of programming over people and *time*).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pPr defTabSz="457200">
              <a:defRPr sz="2200"/>
            </a:pPr>
            <a:r>
              <a:t>Y2K bug is good example for architectural tech-debt. Storage and RAM SOOOO expensive, can’t we just put off fixing this problem for if it becomes needed?</a:t>
            </a:r>
          </a:p>
          <a:p>
            <a:pPr defTabSz="457200">
              <a:defRPr sz="2200"/>
            </a:pPr>
            <a:r>
              <a:t>The key idea is to NOT forget about this problem, but to consider planning around it</a:t>
            </a:r>
          </a:p>
          <a:p>
            <a:pPr defTabSz="457200">
              <a:defRPr sz="2200"/>
            </a:pPr>
            <a:r>
              <a:t>Discuss: if you had foreseen this problem, how could you have planned around it?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noRot="1" noChangeAspect="1"/>
          </p:cNvSpPr>
          <p:nvPr>
            <p:ph type="sldImg"/>
          </p:nvPr>
        </p:nvSpPr>
        <p:spPr>
          <a:prstGeom prst="rect">
            <a:avLst/>
          </a:prstGeom>
        </p:spPr>
        <p:txBody>
          <a:bodyPr/>
          <a:lstStyle/>
          <a:p>
            <a:endParaRPr/>
          </a:p>
        </p:txBody>
      </p:sp>
      <p:sp>
        <p:nvSpPr>
          <p:cNvPr id="307" name="Shape 307"/>
          <p:cNvSpPr>
            <a:spLocks noGrp="1"/>
          </p:cNvSpPr>
          <p:nvPr>
            <p:ph type="body" sz="quarter" idx="1"/>
          </p:nvPr>
        </p:nvSpPr>
        <p:spPr>
          <a:prstGeom prst="rect">
            <a:avLst/>
          </a:prstGeom>
        </p:spPr>
        <p:txBody>
          <a:bodyPr/>
          <a:lstStyle/>
          <a:p>
            <a:pPr defTabSz="457200">
              <a:defRPr sz="2100"/>
            </a:pPr>
            <a:r>
              <a:t>JS has had a storied past.</a:t>
            </a:r>
          </a:p>
          <a:p>
            <a:pPr defTabSz="457200">
              <a:defRPr sz="2100"/>
            </a:pPr>
            <a:r>
              <a:t>ECMA: European Computer Manufacturers Association; technically “ECMAScript” not “javascript” but that’s another lecture</a:t>
            </a:r>
            <a:endParaRPr sz="1400"/>
          </a:p>
          <a:p>
            <a:pPr defTabSz="457200">
              <a:defRPr sz="2100"/>
            </a:pPr>
            <a:r>
              <a:t>ES5: Minimal update with very little new features</a:t>
            </a:r>
          </a:p>
          <a:p>
            <a:pPr defTabSz="457200">
              <a:defRPr sz="2100"/>
            </a:pPr>
            <a:r>
              <a:t>ES6: Added “classes”. Before that, there was no notion of a class in JS. Whoops. ES6 also added promises</a:t>
            </a:r>
            <a:endParaRPr sz="1400"/>
          </a:p>
          <a:p>
            <a:pPr defTabSz="457200">
              <a:defRPr sz="2100"/>
            </a:pPr>
            <a:r>
              <a:t>(click build) Also technical debt on this slide: since 2015 we have seen 3 new releases of JavaScript, bringing “async await” and many other language features</a:t>
            </a:r>
            <a:br/>
            <a:r>
              <a:t>This also does not represent transitions to TypeScript.</a:t>
            </a:r>
            <a:endParaRPr sz="1400"/>
          </a:p>
          <a:p>
            <a:pPr defTabSz="457200">
              <a:defRPr sz="2100"/>
            </a:pPr>
            <a:r>
              <a:t>Choosing JS incurs tech debt, because it is basically a given that in a few years the language will have changes, that you will need to learn about, and perhaps adopt to support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pPr defTabSz="457200">
              <a:defRPr sz="2200"/>
            </a:pPr>
            <a:r>
              <a:t>Here is a simple example: removing a hardcoded string as introducing it as parameter. This is an optional parameter in first version of refactoring. In the next version, we could make that a required parameter</a:t>
            </a:r>
          </a:p>
          <a:p>
            <a:pPr defTabSz="457200">
              <a:defRPr sz="2200"/>
            </a:pPr>
            <a:r>
              <a:t>More examples at</a:t>
            </a:r>
          </a:p>
          <a:p>
            <a:pPr defTabSz="457200">
              <a:defRPr sz="2200"/>
            </a:pPr>
            <a:r>
              <a:t>https://www.jetbrains.com/help/webstorm/specific-typescript-refactorings.html#typescript_extract_parameter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noRot="1" noChangeAspect="1"/>
          </p:cNvSpPr>
          <p:nvPr>
            <p:ph type="sldImg"/>
          </p:nvPr>
        </p:nvSpPr>
        <p:spPr>
          <a:xfrm>
            <a:off x="381000" y="685800"/>
            <a:ext cx="6096000" cy="3429000"/>
          </a:xfrm>
          <a:prstGeom prst="rect">
            <a:avLst/>
          </a:prstGeom>
        </p:spPr>
        <p:txBody>
          <a:bodyPr/>
          <a:lstStyle/>
          <a:p>
            <a:endParaRPr/>
          </a:p>
        </p:txBody>
      </p:sp>
      <p:sp>
        <p:nvSpPr>
          <p:cNvPr id="315" name="Shape 315"/>
          <p:cNvSpPr>
            <a:spLocks noGrp="1"/>
          </p:cNvSpPr>
          <p:nvPr>
            <p:ph type="body" sz="quarter" idx="1"/>
          </p:nvPr>
        </p:nvSpPr>
        <p:spPr>
          <a:prstGeom prst="rect">
            <a:avLst/>
          </a:prstGeom>
        </p:spPr>
        <p:txBody>
          <a:bodyPr/>
          <a:lstStyle/>
          <a:p>
            <a:pPr defTabSz="457145">
              <a:defRPr sz="2100"/>
            </a:pPr>
            <a:r>
              <a:t>Facebook was originally written in PHP. They didn’t want to change. So they wrote a new language that closed various gaps in PHP’s design</a:t>
            </a:r>
            <a:endParaRPr sz="1400"/>
          </a:p>
          <a:p>
            <a:pPr defTabSz="457145">
              <a:defRPr sz="2200"/>
            </a:pPr>
            <a:r>
              <a:t>In 2004 @ Facebook, using a now-popular framework like </a:t>
            </a:r>
            <a:r>
              <a:rPr u="sng">
                <a:solidFill>
                  <a:srgbClr val="0000FF"/>
                </a:solidFill>
                <a:uFill>
                  <a:solidFill>
                    <a:srgbClr val="0000FF"/>
                  </a:solidFill>
                </a:uFill>
                <a:hlinkClick r:id="rId3"/>
              </a:rPr>
              <a:t>Ruby on Rails</a:t>
            </a:r>
            <a:r>
              <a:t> or </a:t>
            </a:r>
            <a:r>
              <a:rPr u="sng">
                <a:solidFill>
                  <a:srgbClr val="0000FF"/>
                </a:solidFill>
                <a:uFill>
                  <a:solidFill>
                    <a:srgbClr val="0000FF"/>
                  </a:solidFill>
                </a:uFill>
                <a:hlinkClick r:id="rId4"/>
              </a:rPr>
              <a:t>Django</a:t>
            </a:r>
            <a:r>
              <a:t> wasn’t an option. Rails’ first public release was a few months later, and Django wasn’t unveiled until the following year. A decade later, PHP’s been </a:t>
            </a:r>
            <a:r>
              <a:rPr u="sng">
                <a:solidFill>
                  <a:srgbClr val="0000FF"/>
                </a:solidFill>
                <a:uFill>
                  <a:solidFill>
                    <a:srgbClr val="0000FF"/>
                  </a:solidFill>
                </a:uFill>
                <a:hlinkClick r:id="rId5"/>
              </a:rPr>
              <a:t>widely derided</a:t>
            </a:r>
            <a:r>
              <a:t> for having a sprawling library of inconsistently named and defined built-in functions, syntax and semantics </a:t>
            </a:r>
            <a:r>
              <a:rPr u="sng">
                <a:solidFill>
                  <a:srgbClr val="0000FF"/>
                </a:solidFill>
                <a:uFill>
                  <a:solidFill>
                    <a:srgbClr val="0000FF"/>
                  </a:solidFill>
                </a:uFill>
                <a:hlinkClick r:id="rId6"/>
              </a:rPr>
              <a:t>just different enough</a:t>
            </a:r>
            <a:r>
              <a:t> from related languages to confuse multilingual programmers, and a history of </a:t>
            </a:r>
            <a:r>
              <a:rPr u="sng">
                <a:solidFill>
                  <a:srgbClr val="0000FF"/>
                </a:solidFill>
                <a:uFill>
                  <a:solidFill>
                    <a:srgbClr val="0000FF"/>
                  </a:solidFill>
                </a:uFill>
                <a:hlinkClick r:id="rId7"/>
              </a:rPr>
              <a:t>design decisions</a:t>
            </a:r>
            <a:r>
              <a:t> that made it easy to write insecure code.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noRot="1" noChangeAspect="1"/>
          </p:cNvSpPr>
          <p:nvPr>
            <p:ph type="sldImg"/>
          </p:nvPr>
        </p:nvSpPr>
        <p:spPr>
          <a:prstGeom prst="rect">
            <a:avLst/>
          </a:prstGeom>
        </p:spPr>
        <p:txBody>
          <a:bodyPr/>
          <a:lstStyle/>
          <a:p>
            <a:endParaRPr/>
          </a:p>
        </p:txBody>
      </p:sp>
      <p:sp>
        <p:nvSpPr>
          <p:cNvPr id="323" name="Shape 323"/>
          <p:cNvSpPr>
            <a:spLocks noGrp="1"/>
          </p:cNvSpPr>
          <p:nvPr>
            <p:ph type="body" sz="quarter" idx="1"/>
          </p:nvPr>
        </p:nvSpPr>
        <p:spPr>
          <a:prstGeom prst="rect">
            <a:avLst/>
          </a:prstGeom>
        </p:spPr>
        <p:txBody>
          <a:bodyPr/>
          <a:lstStyle/>
          <a:p>
            <a:pPr defTabSz="457200">
              <a:defRPr sz="2200"/>
            </a:pPr>
            <a:r>
              <a:t>Traditional PHP is dynamically typed unlike languages like Java or C where types have to defined at compile time (statically typed).</a:t>
            </a:r>
          </a:p>
          <a:p>
            <a:pPr defTabSz="457200">
              <a:defRPr sz="2200"/>
            </a:pPr>
            <a:r>
              <a:t>Hack lets programmers specify the types of some variables in their code and uses logic to infer the rest based on how variables are used together, issuing an error if the code’s logically inconsistent. </a:t>
            </a:r>
          </a:p>
          <a:p>
            <a:pPr defTabSz="457200">
              <a:defRPr sz="2200"/>
            </a:pPr>
            <a:r>
              <a:t>When a file has changed, the two versions are compared to deduce what must be rechecked at a very fine-grained level: at the method level, not at the file level.”</a:t>
            </a:r>
          </a:p>
          <a:p>
            <a:pPr defTabSz="457200">
              <a:defRPr sz="2200"/>
            </a:pPr>
            <a:r>
              <a:t>Individual methods that have changed are re-examined by the type checker, which makes sure they’re still consistent with what it already knows about the rest of the code.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noRot="1" noChangeAspect="1"/>
          </p:cNvSpPr>
          <p:nvPr>
            <p:ph type="sldImg"/>
          </p:nvPr>
        </p:nvSpPr>
        <p:spPr>
          <a:prstGeom prst="rect">
            <a:avLst/>
          </a:prstGeom>
        </p:spPr>
        <p:txBody>
          <a:bodyPr/>
          <a:lstStyle/>
          <a:p>
            <a:endParaRPr/>
          </a:p>
        </p:txBody>
      </p:sp>
      <p:sp>
        <p:nvSpPr>
          <p:cNvPr id="331" name="Shape 331"/>
          <p:cNvSpPr>
            <a:spLocks noGrp="1"/>
          </p:cNvSpPr>
          <p:nvPr>
            <p:ph type="body" sz="quarter" idx="1"/>
          </p:nvPr>
        </p:nvSpPr>
        <p:spPr>
          <a:prstGeom prst="rect">
            <a:avLst/>
          </a:prstGeom>
        </p:spPr>
        <p:txBody>
          <a:bodyPr/>
          <a:lstStyle>
            <a:lvl1pPr defTabSz="457145">
              <a:defRPr sz="2100"/>
            </a:lvl1pPr>
          </a:lstStyle>
          <a:p>
            <a: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457200">
              <a:defRPr sz="2200" b="1"/>
            </a:pPr>
            <a:r>
              <a:t>Reasons for migration: </a:t>
            </a:r>
            <a:br/>
            <a:r>
              <a:t>-Typing support</a:t>
            </a:r>
            <a:r>
              <a:rPr b="0"/>
              <a:t> for dev velocity, </a:t>
            </a:r>
            <a:br>
              <a:rPr b="0"/>
            </a:br>
            <a:r>
              <a:rPr b="0"/>
              <a:t>-Better </a:t>
            </a:r>
            <a:r>
              <a:t>performance</a:t>
            </a:r>
            <a:r>
              <a:rPr b="0"/>
              <a:t> than Python 2, </a:t>
            </a:r>
            <a:br>
              <a:rPr b="0"/>
            </a:br>
            <a:r>
              <a:rPr b="0"/>
              <a:t>-</a:t>
            </a:r>
            <a:r>
              <a:t>Community</a:t>
            </a:r>
            <a:r>
              <a:rPr b="0"/>
              <a:t> continues to make Python 3 better and faster</a:t>
            </a:r>
            <a:br>
              <a:rPr b="0"/>
            </a:br>
            <a:r>
              <a:rPr b="0"/>
              <a:t>Took 10 months. All changes were directly merged to Main branch. Initially infrastructure was extended to support both Python2 and Python3.</a:t>
            </a:r>
            <a:br>
              <a:rPr b="0"/>
            </a:br>
            <a:r>
              <a:rPr b="0"/>
              <a:t>In the talk, Lisa shared the challenges they faced in the migration process and how did they solved those problems.</a:t>
            </a:r>
          </a:p>
          <a:p>
            <a:pPr defTabSz="457200">
              <a:buSzPct val="100000"/>
              <a:buFont typeface="Arial"/>
              <a:buChar char="•"/>
              <a:defRPr sz="2200"/>
            </a:pPr>
            <a:r>
              <a:t>Differences in </a:t>
            </a:r>
            <a:r>
              <a:rPr b="1"/>
              <a:t>unicode</a:t>
            </a:r>
            <a:r>
              <a:t>, </a:t>
            </a:r>
            <a:r>
              <a:rPr b="1"/>
              <a:t>str</a:t>
            </a:r>
            <a:r>
              <a:t>, </a:t>
            </a:r>
            <a:r>
              <a:rPr b="1"/>
              <a:t>bytes</a:t>
            </a:r>
            <a:r>
              <a:t>. Solved by using helper functions.</a:t>
            </a:r>
          </a:p>
          <a:p>
            <a:pPr defTabSz="457200">
              <a:buSzPct val="100000"/>
              <a:buFont typeface="Arial"/>
              <a:buChar char="•"/>
              <a:defRPr sz="2200" b="1"/>
            </a:pPr>
            <a:r>
              <a:t>Pickle memcache data format incompatibility</a:t>
            </a:r>
            <a:r>
              <a:rPr b="0"/>
              <a:t> in Python 2 and Python 3. Solved by isolating memcaches for Python 2 and Python 3.</a:t>
            </a:r>
          </a:p>
          <a:p>
            <a:pPr defTabSz="457200">
              <a:buSzPct val="100000"/>
              <a:buFont typeface="Arial"/>
              <a:buChar char="•"/>
              <a:defRPr sz="2200" b="1"/>
            </a:pPr>
            <a:r>
              <a:t>Iterator</a:t>
            </a:r>
            <a:r>
              <a:rPr b="0"/>
              <a:t> differences, such as map. Solved by converting all maps to list in Python 3.</a:t>
            </a:r>
          </a:p>
          <a:p>
            <a:pPr defTabSz="457200">
              <a:buSzPct val="100000"/>
              <a:buFont typeface="Arial"/>
              <a:buChar char="•"/>
              <a:defRPr sz="2200" b="1"/>
            </a:pPr>
            <a:r>
              <a:t>Dictionary order</a:t>
            </a:r>
            <a:r>
              <a:rPr b="0"/>
              <a:t> is different in different Python versions, which caused differences in the dumped JSON data. Solved by forcing sorted_keys in json.dump function.</a:t>
            </a:r>
          </a:p>
          <a:p>
            <a:pPr defTabSz="457200">
              <a:buSzPct val="100000"/>
              <a:buFont typeface="Arial"/>
              <a:buChar char="•"/>
              <a:defRPr sz="2200"/>
            </a:pPr>
            <a:r>
              <a:t>With Python 3, while CPU instructions per request decreased by 12%, max requests per second (capacity) had 0% increase! Found the root cause in the code of checking memory configuration, and the issue was memory optimization condition was never met in Python 3 as True because of unicode issue. Solved by adding a magical character </a:t>
            </a:r>
            <a:r>
              <a:rPr b="1"/>
              <a:t>“b”</a:t>
            </a:r>
            <a:r>
              <a:t>, just like this:</a:t>
            </a:r>
          </a:p>
          <a:p>
            <a:pPr defTabSz="457200">
              <a:defRPr sz="2200"/>
            </a:pPr>
            <a:r>
              <a:t>In Feb 2017, Instagram’s stack completely dropped Python 2 and moved to Python 3 (v3.6).</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r>
              <a:t>Instagram’s python 3 migration took 10 months and was completed in Feb 2017. It has resulted in a lot of saving in CPU usage (12%) and memory utilization (30%).</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prstGeom prst="rect">
            <a:avLst/>
          </a:prstGeom>
        </p:spPr>
        <p:txBody>
          <a:bodyPr/>
          <a:lstStyle/>
          <a:p>
            <a:endParaRPr/>
          </a:p>
        </p:txBody>
      </p:sp>
      <p:sp>
        <p:nvSpPr>
          <p:cNvPr id="372" name="Shape 372"/>
          <p:cNvSpPr>
            <a:spLocks noGrp="1"/>
          </p:cNvSpPr>
          <p:nvPr>
            <p:ph type="body" sz="quarter" idx="1"/>
          </p:nvPr>
        </p:nvSpPr>
        <p:spPr>
          <a:prstGeom prst="rect">
            <a:avLst/>
          </a:prstGeom>
        </p:spPr>
        <p:txBody>
          <a:bodyPr/>
          <a:lstStyle>
            <a:lvl1pPr defTabSz="457200">
              <a:defRPr sz="2200"/>
            </a:lvl1pPr>
          </a:lstStyle>
          <a:p>
            <a:r>
              <a:t>Activity: Individually, Identify 5 candidates for Refactoring in your project code so far. Then come together as a group to share and discuss. Keep that list with you to work on during the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lvl1pPr defTabSz="457200">
              <a:defRPr sz="2200"/>
            </a:lvl1pPr>
          </a:lstStyle>
          <a:p>
            <a:r>
              <a:t>Martin Fowler is the author of many works on software engineering methodology, including the original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t>also in the book:</a:t>
            </a:r>
          </a:p>
          <a:p>
            <a:pPr marL="228600" indent="-228600" defTabSz="457200">
              <a:buSzPct val="100000"/>
              <a:buChar char="•"/>
              <a:defRPr sz="2200"/>
            </a:pPr>
            <a:r>
              <a:t>UML diagrams to illustrate the situation before and after</a:t>
            </a:r>
          </a:p>
          <a:p>
            <a:pPr marL="228600" indent="-228600" defTabSz="457200">
              <a:buSzPct val="100000"/>
              <a:buChar char="•"/>
              <a:defRPr sz="2200"/>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lvl1pPr defTabSz="457200">
              <a:defRPr sz="2200"/>
            </a:lvl1pPr>
          </a:lstStyle>
          <a:p>
            <a:r>
              <a:t>‘Code’ smells is a fancy name for small mistakes or code patterns that are good candidates for refactoring.  Here is a list of Fowler’s named code smells.  The powerpoint contains live links to the definitions in the book.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pPr defTabSz="457200">
              <a:defRPr sz="2200"/>
            </a:pPr>
            <a:r>
              <a:t>It is widely believed that naming is one of the two hardest things in programming. So, perhaps the most common refactorings we do are the renameings: Change Function Declaration (124) (to rename a function), Rename Variable (137), and Rename Field (244). People are often afraid to rename things, thinking it’s not worth the trouble, but a good name can save hours of puzzled incomprehension in the future.</a:t>
            </a:r>
          </a:p>
          <a:p>
            <a:pPr defTabSz="457200">
              <a:defRPr sz="2200"/>
            </a:pPr>
            <a:r>
              <a:t>Renaming is not just an exercise in changing names. When you can’t think of a good name for something, it’s often a sign of a deeper design malaise. (For example, names like MartianCounterHelper– what does that mean?) Puzzling over a tricky name often leads to significant improvements to your code.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lvl1pPr defTabSz="457200">
              <a:defRPr sz="2200"/>
            </a:lvl1pPr>
          </a:lstStyle>
          <a:p>
            <a:r>
              <a:t>Many IDEs will automate this and other common transformations.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xfrm>
            <a:off x="381000" y="685800"/>
            <a:ext cx="6096000" cy="3429000"/>
          </a:xfrm>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pPr marL="228600" indent="-228600" defTabSz="584200">
              <a:lnSpc>
                <a:spcPct val="100000"/>
              </a:lnSpc>
              <a:buSzPct val="100000"/>
              <a:buChar char="•"/>
              <a:defRPr sz="2200">
                <a:latin typeface="Lucida Grande"/>
                <a:ea typeface="Lucida Grande"/>
                <a:cs typeface="Lucida Grande"/>
                <a:sym typeface="Lucida Grande"/>
              </a:defRPr>
            </a:pPr>
            <a:r>
              <a:t>some examples of widely used refactorings that are “local” in scope</a:t>
            </a:r>
          </a:p>
          <a:p>
            <a:pPr marL="228600" indent="-228600" defTabSz="584200">
              <a:lnSpc>
                <a:spcPct val="100000"/>
              </a:lnSpc>
              <a:buSzPct val="100000"/>
              <a:buChar char="•"/>
              <a:defRPr sz="2200">
                <a:latin typeface="Lucida Grande"/>
                <a:ea typeface="Lucida Grande"/>
                <a:cs typeface="Lucida Grande"/>
                <a:sym typeface="Lucida Grande"/>
              </a:defRPr>
            </a:pPr>
            <a:r>
              <a:t>useful for restructuring methods</a:t>
            </a:r>
          </a:p>
          <a:p>
            <a:pPr marL="228600" indent="-228600" defTabSz="584200">
              <a:lnSpc>
                <a:spcPct val="100000"/>
              </a:lnSpc>
              <a:buSzPct val="100000"/>
              <a:buChar char="•"/>
              <a:defRPr sz="2200">
                <a:latin typeface="Lucida Grande"/>
                <a:ea typeface="Lucida Grande"/>
                <a:cs typeface="Lucida Grande"/>
                <a:sym typeface="Lucida Grande"/>
              </a:defRPr>
            </a:pPr>
            <a:r>
              <a:t>We already talked about bad names and duplicate code. We would fix these smells by applying refactoring rename and extract method, resp</a:t>
            </a:r>
          </a:p>
          <a:p>
            <a:pPr marL="228600" indent="-228600" defTabSz="584200">
              <a:lnSpc>
                <a:spcPct val="100000"/>
              </a:lnSpc>
              <a:buSzPct val="100000"/>
              <a:buChar char="•"/>
              <a:defRPr sz="2200">
                <a:latin typeface="Lucida Grande"/>
                <a:ea typeface="Lucida Grande"/>
                <a:cs typeface="Lucida Grande"/>
                <a:sym typeface="Lucida Grande"/>
              </a:defRPr>
            </a:pPr>
            <a:r>
              <a:t>Inline method is inverse: when you want to go fold a method back into another</a:t>
            </a:r>
          </a:p>
          <a:p>
            <a:pPr marL="228600" indent="-228600" defTabSz="584200">
              <a:lnSpc>
                <a:spcPct val="100000"/>
              </a:lnSpc>
              <a:buSzPct val="100000"/>
              <a:buChar char="•"/>
              <a:defRPr sz="2200">
                <a:latin typeface="Lucida Grande"/>
                <a:ea typeface="Lucida Grande"/>
                <a:cs typeface="Lucida Grande"/>
                <a:sym typeface="Lucida Grande"/>
              </a:defRPr>
            </a:pPr>
            <a:r>
              <a:t>Extract local variable is like extract method, but what you might do with just an expression, so that a big expression can be more manageable</a:t>
            </a:r>
          </a:p>
          <a:p>
            <a:pPr marL="228600" indent="-228600" defTabSz="584200">
              <a:lnSpc>
                <a:spcPct val="100000"/>
              </a:lnSpc>
              <a:buSzPct val="100000"/>
              <a:buChar char="•"/>
              <a:defRPr sz="2200">
                <a:latin typeface="Lucida Grande"/>
                <a:ea typeface="Lucida Grande"/>
                <a:cs typeface="Lucida Grande"/>
                <a:sym typeface="Lucida Grande"/>
              </a:defRPr>
            </a:pPr>
            <a:r>
              <a:t>Again, inline local is the inverse: eliminating a local variable that is maybe superfluous</a:t>
            </a:r>
          </a:p>
          <a:p>
            <a:pPr marL="228600" indent="-228600" defTabSz="584200">
              <a:lnSpc>
                <a:spcPct val="100000"/>
              </a:lnSpc>
              <a:buSzPct val="100000"/>
              <a:buChar char="•"/>
              <a:defRPr sz="2200">
                <a:latin typeface="Lucida Grande"/>
                <a:ea typeface="Lucida Grande"/>
                <a:cs typeface="Lucida Grande"/>
                <a:sym typeface="Lucida Grande"/>
              </a:defRPr>
            </a:pPr>
            <a:r>
              <a:t>Change function declaration lets us adapt the order of parameters on a method</a:t>
            </a:r>
          </a:p>
          <a:p>
            <a:pPr marL="279400" indent="-279400" defTabSz="584200">
              <a:lnSpc>
                <a:spcPct val="100000"/>
              </a:lnSpc>
              <a:buSzPct val="123000"/>
              <a:buChar char="•"/>
              <a:defRPr sz="2200">
                <a:latin typeface="Lucida Grande"/>
                <a:ea typeface="Lucida Grande"/>
                <a:cs typeface="Lucida Grande"/>
                <a:sym typeface="Lucida Grande"/>
              </a:defRPr>
            </a:pPr>
            <a:r>
              <a:t>encapsulate a field replaces direct field accesses with getters/setters, and </a:t>
            </a:r>
          </a:p>
          <a:p>
            <a:pPr marL="279400" indent="-279400" defTabSz="584200">
              <a:lnSpc>
                <a:spcPct val="100000"/>
              </a:lnSpc>
              <a:buSzPct val="123000"/>
              <a:buChar char="•"/>
              <a:defRPr sz="2200">
                <a:latin typeface="Lucida Grande"/>
                <a:ea typeface="Lucida Grande"/>
                <a:cs typeface="Lucida Grande"/>
                <a:sym typeface="Lucida Grande"/>
              </a:defRPr>
            </a:pPr>
            <a:r>
              <a:t>Convert local to field creates a field with the specified scope to replace a local variable.</a:t>
            </a:r>
          </a:p>
          <a:p>
            <a:pPr marL="279400" indent="-279400" defTabSz="584200">
              <a:lnSpc>
                <a:spcPct val="100000"/>
              </a:lnSpc>
              <a:buSzPct val="123000"/>
              <a:buChar char="•"/>
              <a:defRPr sz="2200">
                <a:latin typeface="Lucida Grande"/>
                <a:ea typeface="Lucida Grande"/>
                <a:cs typeface="Lucida Grande"/>
                <a:sym typeface="Lucida Grande"/>
              </a:defRPr>
            </a:pPr>
            <a:r>
              <a:t>These are just a few of the hundreds of refactorings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pPr defTabSz="457200">
              <a:defRPr sz="2200"/>
            </a:pPr>
            <a:r>
              <a:t>refactorings for changing the class hierarchy and/or the types of declarations of variables and fields. This is also known as Refactor by Abstraction</a:t>
            </a:r>
          </a:p>
          <a:p>
            <a:pPr defTabSz="457200">
              <a:defRPr sz="2200"/>
            </a:pPr>
            <a:r>
              <a:t>purpose is to make designs more flexible, e.g., by facilitating the introduction of design patterns . Few points to mention, some duplication may be acceptable especially if the code looks the same but represents different concepts. Don’t have to refactor every duplicate line of code. One suggestion would be to use “Rule of 3”, if you see something three times, it should be refactored.</a:t>
            </a:r>
          </a:p>
          <a:p>
            <a:pPr defTabSz="457200">
              <a:defRPr sz="2200"/>
            </a:pPr>
            <a:r>
              <a:t>https://understandlegacycode.com/blog/refactoring-rule-of-three/ </a:t>
            </a:r>
          </a:p>
          <a:p>
            <a:pPr defTabSz="457200">
              <a:defRPr sz="2200"/>
            </a:pPr>
            <a:endParaRPr/>
          </a:p>
          <a:p>
            <a:pPr defTabSz="457200">
              <a:defRPr sz="2200"/>
            </a:pPr>
            <a:r>
              <a:t>Way, way more refactoring than this. Again, over a hundred. What’s most useful is often what’s automated…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sp>
        <p:nvSpPr>
          <p:cNvPr id="100" name="Section Title"/>
          <p:cNvSpPr txBox="1">
            <a:spLocks noGrp="1"/>
          </p:cNvSpPr>
          <p:nvPr>
            <p:ph type="title" hasCustomPrompt="1"/>
          </p:nvPr>
        </p:nvSpPr>
        <p:spPr>
          <a:xfrm>
            <a:off x="1976435" y="2557461"/>
            <a:ext cx="8239128" cy="1743078"/>
          </a:xfrm>
          <a:prstGeom prst="rect">
            <a:avLst/>
          </a:prstGeom>
        </p:spPr>
        <p:txBody>
          <a:bodyPr lIns="19049" tIns="19049" rIns="19049" bIns="19049" anchor="ctr"/>
          <a:lstStyle>
            <a:lvl1pPr defTabSz="1219169">
              <a:lnSpc>
                <a:spcPct val="80000"/>
              </a:lnSpc>
              <a:defRPr sz="5600" spc="-112">
                <a:solidFill>
                  <a:srgbClr val="000000"/>
                </a:solidFill>
                <a:latin typeface="Helvetica Neue Medium"/>
                <a:ea typeface="Helvetica Neue Medium"/>
                <a:cs typeface="Helvetica Neue Medium"/>
                <a:sym typeface="Helvetica Neue Medium"/>
              </a:defRPr>
            </a:lvl1pPr>
          </a:lstStyle>
          <a:p>
            <a:r>
              <a:t>Section Title</a:t>
            </a:r>
          </a:p>
        </p:txBody>
      </p:sp>
      <p:sp>
        <p:nvSpPr>
          <p:cNvPr id="101" name="Slide Number"/>
          <p:cNvSpPr txBox="1">
            <a:spLocks noGrp="1"/>
          </p:cNvSpPr>
          <p:nvPr>
            <p:ph type="sldNum" sz="quarter" idx="2"/>
          </p:nvPr>
        </p:nvSpPr>
        <p:spPr>
          <a:xfrm>
            <a:off x="6011767" y="5742432"/>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976437" y="1262062"/>
            <a:ext cx="8239126" cy="538164"/>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Agenda Title</a:t>
            </a:r>
          </a:p>
        </p:txBody>
      </p:sp>
      <p:sp>
        <p:nvSpPr>
          <p:cNvPr id="109"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latin typeface="+mj-lt"/>
                <a:ea typeface="+mj-ea"/>
                <a:cs typeface="+mj-cs"/>
                <a:sym typeface="Helvetica Neue"/>
              </a:defRPr>
            </a:lvl1pPr>
            <a:lvl2pPr marL="0" indent="0" defTabSz="321944">
              <a:spcBef>
                <a:spcPts val="0"/>
              </a:spcBef>
              <a:buSzTx/>
              <a:buFontTx/>
              <a:buNone/>
              <a:defRPr sz="2000" b="1">
                <a:latin typeface="+mj-lt"/>
                <a:ea typeface="+mj-ea"/>
                <a:cs typeface="+mj-cs"/>
                <a:sym typeface="Helvetica Neue"/>
              </a:defRPr>
            </a:lvl2pPr>
            <a:lvl3pPr marL="0" indent="0" defTabSz="321944">
              <a:spcBef>
                <a:spcPts val="0"/>
              </a:spcBef>
              <a:buSzTx/>
              <a:buFontTx/>
              <a:buNone/>
              <a:defRPr sz="2000" b="1">
                <a:latin typeface="+mj-lt"/>
                <a:ea typeface="+mj-ea"/>
                <a:cs typeface="+mj-cs"/>
                <a:sym typeface="Helvetica Neue"/>
              </a:defRPr>
            </a:lvl3pPr>
            <a:lvl4pPr marL="0" indent="0" defTabSz="321944">
              <a:spcBef>
                <a:spcPts val="0"/>
              </a:spcBef>
              <a:buSzTx/>
              <a:buFontTx/>
              <a:buNone/>
              <a:defRPr sz="2000" b="1">
                <a:latin typeface="+mj-lt"/>
                <a:ea typeface="+mj-ea"/>
                <a:cs typeface="+mj-cs"/>
                <a:sym typeface="Helvetica Neue"/>
              </a:defRPr>
            </a:lvl4pPr>
            <a:lvl5pPr marL="0" indent="0" defTabSz="321944">
              <a:spcBef>
                <a:spcPts val="0"/>
              </a:spcBef>
              <a:buSzTx/>
              <a:buFontTx/>
              <a:buNone/>
              <a:defRPr sz="2000" b="1">
                <a:latin typeface="+mj-lt"/>
                <a:ea typeface="+mj-ea"/>
                <a:cs typeface="+mj-cs"/>
                <a:sym typeface="Helvetica Neue"/>
              </a:defRPr>
            </a:lvl5pPr>
          </a:lstStyle>
          <a:p>
            <a:r>
              <a:t>Agenda Subtitle</a:t>
            </a:r>
          </a:p>
          <a:p>
            <a:pPr lvl="1"/>
            <a:endParaRPr/>
          </a:p>
          <a:p>
            <a:pPr lvl="2"/>
            <a:endParaRPr/>
          </a:p>
          <a:p>
            <a:pPr lvl="3"/>
            <a:endParaRPr/>
          </a:p>
          <a:p>
            <a:pPr lvl="4"/>
            <a:endParaRPr/>
          </a:p>
        </p:txBody>
      </p:sp>
      <p:sp>
        <p:nvSpPr>
          <p:cNvPr id="110"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0" indent="0" defTabSz="412749">
              <a:spcBef>
                <a:spcPts val="800"/>
              </a:spcBef>
              <a:buSzTx/>
              <a:buFontTx/>
              <a:buNone/>
              <a:defRPr sz="2600" spc="-68">
                <a:latin typeface="+mj-lt"/>
                <a:ea typeface="+mj-ea"/>
                <a:cs typeface="+mj-cs"/>
                <a:sym typeface="Helvetica Neue"/>
              </a:defRPr>
            </a:lvl1pPr>
          </a:lstStyle>
          <a:p>
            <a:r>
              <a:t>Agenda Topics</a:t>
            </a:r>
          </a:p>
        </p:txBody>
      </p:sp>
      <p:sp>
        <p:nvSpPr>
          <p:cNvPr id="111"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0"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1"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2"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43"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50" name="Title Text"/>
          <p:cNvSpPr txBox="1">
            <a:spLocks noGrp="1"/>
          </p:cNvSpPr>
          <p:nvPr>
            <p:ph type="title"/>
          </p:nvPr>
        </p:nvSpPr>
        <p:spPr>
          <a:xfrm>
            <a:off x="2152650" y="365125"/>
            <a:ext cx="7886700" cy="1325564"/>
          </a:xfrm>
          <a:prstGeom prst="rect">
            <a:avLst/>
          </a:prstGeom>
        </p:spPr>
        <p:txBody>
          <a:bodyPr lIns="32146" tIns="32146" rIns="32146" bIns="32146"/>
          <a:lstStyle>
            <a:lvl1pPr defTabSz="685821">
              <a:defRPr sz="3200"/>
            </a:lvl1pPr>
          </a:lstStyle>
          <a:p>
            <a:r>
              <a:t>Title Text</a:t>
            </a:r>
          </a:p>
        </p:txBody>
      </p:sp>
      <p:sp>
        <p:nvSpPr>
          <p:cNvPr id="51" name="Body Level One…"/>
          <p:cNvSpPr txBox="1">
            <a:spLocks noGrp="1"/>
          </p:cNvSpPr>
          <p:nvPr>
            <p:ph type="body" sz="half" idx="1"/>
          </p:nvPr>
        </p:nvSpPr>
        <p:spPr>
          <a:xfrm>
            <a:off x="2152650" y="1825624"/>
            <a:ext cx="3886200" cy="4351340"/>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53" name="Straight Connector 8"/>
          <p:cNvSpPr/>
          <p:nvPr/>
        </p:nvSpPr>
        <p:spPr>
          <a:xfrm>
            <a:off x="2152650" y="1690688"/>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976437" y="1262062"/>
            <a:ext cx="8239126" cy="537437"/>
          </a:xfrm>
          <a:prstGeom prst="rect">
            <a:avLst/>
          </a:prstGeom>
        </p:spPr>
        <p:txBody>
          <a:bodyPr lIns="32146" tIns="32146" rIns="32146" bIns="32146" anchor="t"/>
          <a:lstStyle>
            <a:lvl1pPr defTabSz="685821">
              <a:defRPr sz="4200" spc="-83"/>
            </a:lvl1pPr>
          </a:lstStyle>
          <a:p>
            <a:r>
              <a:t>Slide Title</a:t>
            </a:r>
          </a:p>
        </p:txBody>
      </p:sp>
      <p:sp>
        <p:nvSpPr>
          <p:cNvPr id="6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168171" indent="-168171" defTabSz="321944">
              <a:lnSpc>
                <a:spcPct val="90000"/>
              </a:lnSpc>
              <a:spcBef>
                <a:spcPts val="700"/>
              </a:spcBef>
              <a:defRPr sz="2000">
                <a:solidFill>
                  <a:srgbClr val="005493"/>
                </a:solidFill>
                <a:latin typeface="Calibri"/>
                <a:ea typeface="Calibri"/>
                <a:cs typeface="Calibri"/>
                <a:sym typeface="Calibri"/>
              </a:defRPr>
            </a:lvl1pPr>
            <a:lvl2pPr marL="682773" indent="-195078" defTabSz="321944">
              <a:lnSpc>
                <a:spcPct val="90000"/>
              </a:lnSpc>
              <a:spcBef>
                <a:spcPts val="700"/>
              </a:spcBef>
              <a:buSzPct val="100000"/>
              <a:buChar char="•"/>
              <a:defRPr sz="2000">
                <a:solidFill>
                  <a:srgbClr val="005493"/>
                </a:solidFill>
                <a:latin typeface="Calibri"/>
                <a:ea typeface="Calibri"/>
                <a:cs typeface="Calibri"/>
                <a:sym typeface="Calibri"/>
              </a:defRPr>
            </a:lvl2pPr>
            <a:lvl3pPr marL="1207626" indent="-232236" defTabSz="321944">
              <a:lnSpc>
                <a:spcPct val="90000"/>
              </a:lnSpc>
              <a:spcBef>
                <a:spcPts val="700"/>
              </a:spcBef>
              <a:defRPr sz="2000">
                <a:solidFill>
                  <a:srgbClr val="005493"/>
                </a:solidFill>
                <a:latin typeface="Calibri"/>
                <a:ea typeface="Calibri"/>
                <a:cs typeface="Calibri"/>
                <a:sym typeface="Calibri"/>
              </a:defRPr>
            </a:lvl3pPr>
            <a:lvl4pPr marL="1719767" indent="-256682" defTabSz="321944">
              <a:lnSpc>
                <a:spcPct val="90000"/>
              </a:lnSpc>
              <a:spcBef>
                <a:spcPts val="700"/>
              </a:spcBef>
              <a:defRPr sz="2000">
                <a:solidFill>
                  <a:srgbClr val="005493"/>
                </a:solidFill>
                <a:latin typeface="Calibri"/>
                <a:ea typeface="Calibri"/>
                <a:cs typeface="Calibri"/>
                <a:sym typeface="Calibri"/>
              </a:defRPr>
            </a:lvl4pPr>
            <a:lvl5pPr marL="2207463" indent="-256682" defTabSz="321944">
              <a:lnSpc>
                <a:spcPct val="90000"/>
              </a:lnSpc>
              <a:spcBef>
                <a:spcPts val="700"/>
              </a:spcBef>
              <a:defRPr sz="2000">
                <a:solidFill>
                  <a:srgbClr val="005493"/>
                </a:solidFill>
                <a:latin typeface="Calibri"/>
                <a:ea typeface="Calibri"/>
                <a:cs typeface="Calibri"/>
                <a:sym typeface="Calibri"/>
              </a:defRPr>
            </a:lvl5pPr>
          </a:lstStyle>
          <a:p>
            <a:r>
              <a:t>Slide Subtitle</a:t>
            </a:r>
          </a:p>
          <a:p>
            <a:pPr lvl="1"/>
            <a:endParaRPr/>
          </a:p>
          <a:p>
            <a:pPr lvl="2"/>
            <a:endParaRPr/>
          </a:p>
          <a:p>
            <a:pPr lvl="3"/>
            <a:endParaRPr/>
          </a:p>
          <a:p>
            <a:pPr lvl="4"/>
            <a:endParaRPr/>
          </a:p>
        </p:txBody>
      </p:sp>
      <p:sp>
        <p:nvSpPr>
          <p:cNvPr id="62" name="Body Level One…"/>
          <p:cNvSpPr txBox="1">
            <a:spLocks noGrp="1"/>
          </p:cNvSpPr>
          <p:nvPr>
            <p:ph type="body" sz="half" idx="21" hasCustomPrompt="1"/>
          </p:nvPr>
        </p:nvSpPr>
        <p:spPr>
          <a:xfrm>
            <a:off x="1976436" y="2450439"/>
            <a:ext cx="8239128" cy="3096006"/>
          </a:xfrm>
          <a:prstGeom prst="rect">
            <a:avLst/>
          </a:prstGeom>
        </p:spPr>
        <p:txBody>
          <a:bodyPr lIns="32146" tIns="32146" rIns="32146" bIns="32146"/>
          <a:lstStyle>
            <a:lvl1pPr marL="279400" indent="-279400" defTabSz="1219169">
              <a:lnSpc>
                <a:spcPct val="90000"/>
              </a:lnSpc>
              <a:spcBef>
                <a:spcPts val="2200"/>
              </a:spcBef>
              <a:buSzPct val="123000"/>
              <a:defRPr sz="2200">
                <a:latin typeface="Calibri"/>
                <a:ea typeface="Calibri"/>
                <a:cs typeface="Calibri"/>
                <a:sym typeface="Calibri"/>
              </a:defRPr>
            </a:lvl1pPr>
          </a:lstStyle>
          <a:p>
            <a:r>
              <a:t>Slide bullet text</a:t>
            </a:r>
          </a:p>
        </p:txBody>
      </p:sp>
      <p:sp>
        <p:nvSpPr>
          <p:cNvPr id="6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70" name="Title Text"/>
          <p:cNvSpPr txBox="1">
            <a:spLocks noGrp="1"/>
          </p:cNvSpPr>
          <p:nvPr>
            <p:ph type="title"/>
          </p:nvPr>
        </p:nvSpPr>
        <p:spPr>
          <a:xfrm>
            <a:off x="2152650" y="18255"/>
            <a:ext cx="7886700" cy="1325564"/>
          </a:xfrm>
          <a:prstGeom prst="rect">
            <a:avLst/>
          </a:prstGeom>
        </p:spPr>
        <p:txBody>
          <a:bodyPr lIns="32146" tIns="32146" rIns="32146" bIns="32146"/>
          <a:lstStyle>
            <a:lvl1pPr defTabSz="685821">
              <a:defRPr sz="2600"/>
            </a:lvl1pPr>
          </a:lstStyle>
          <a:p>
            <a:r>
              <a:t>Title Text</a:t>
            </a:r>
          </a:p>
        </p:txBody>
      </p:sp>
      <p:sp>
        <p:nvSpPr>
          <p:cNvPr id="71" name="Body Level One…"/>
          <p:cNvSpPr txBox="1">
            <a:spLocks noGrp="1"/>
          </p:cNvSpPr>
          <p:nvPr>
            <p:ph type="body" sz="half" idx="1"/>
          </p:nvPr>
        </p:nvSpPr>
        <p:spPr>
          <a:xfrm>
            <a:off x="2152650" y="1500160"/>
            <a:ext cx="5915510" cy="4351339"/>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73" name="Straight Connector 7"/>
          <p:cNvSpPr/>
          <p:nvPr/>
        </p:nvSpPr>
        <p:spPr>
          <a:xfrm>
            <a:off x="2152650" y="1429057"/>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80" name="Title Text"/>
          <p:cNvSpPr txBox="1">
            <a:spLocks noGrp="1"/>
          </p:cNvSpPr>
          <p:nvPr>
            <p:ph type="title"/>
          </p:nvPr>
        </p:nvSpPr>
        <p:spPr>
          <a:xfrm>
            <a:off x="2153841" y="365125"/>
            <a:ext cx="7886701" cy="1325564"/>
          </a:xfrm>
          <a:prstGeom prst="rect">
            <a:avLst/>
          </a:prstGeom>
        </p:spPr>
        <p:txBody>
          <a:bodyPr lIns="32146" tIns="32146" rIns="32146" bIns="32146"/>
          <a:lstStyle>
            <a:lvl1pPr defTabSz="685821">
              <a:defRPr sz="3200"/>
            </a:lvl1pPr>
          </a:lstStyle>
          <a:p>
            <a:r>
              <a:t>Title Text</a:t>
            </a:r>
          </a:p>
        </p:txBody>
      </p:sp>
      <p:sp>
        <p:nvSpPr>
          <p:cNvPr id="81" name="Body Level One…"/>
          <p:cNvSpPr txBox="1">
            <a:spLocks noGrp="1"/>
          </p:cNvSpPr>
          <p:nvPr>
            <p:ph type="body" sz="quarter" idx="1"/>
          </p:nvPr>
        </p:nvSpPr>
        <p:spPr>
          <a:xfrm>
            <a:off x="2153841" y="1681162"/>
            <a:ext cx="3868341" cy="823913"/>
          </a:xfrm>
          <a:prstGeom prst="rect">
            <a:avLst/>
          </a:prstGeom>
        </p:spPr>
        <p:txBody>
          <a:bodyPr lIns="32146" tIns="32146" rIns="32146" bIns="32146" anchor="b"/>
          <a:lstStyle>
            <a:lvl1pPr marL="0" indent="0" defTabSz="685821">
              <a:lnSpc>
                <a:spcPct val="90000"/>
              </a:lnSpc>
              <a:spcBef>
                <a:spcPts val="700"/>
              </a:spcBef>
              <a:buSzTx/>
              <a:buFontTx/>
              <a:buNone/>
              <a:defRPr sz="1600" b="1">
                <a:latin typeface="Calibri"/>
                <a:ea typeface="Calibri"/>
                <a:cs typeface="Calibri"/>
                <a:sym typeface="Calibri"/>
              </a:defRPr>
            </a:lvl1pPr>
            <a:lvl2pPr marL="0" indent="487694" defTabSz="685821">
              <a:lnSpc>
                <a:spcPct val="90000"/>
              </a:lnSpc>
              <a:spcBef>
                <a:spcPts val="700"/>
              </a:spcBef>
              <a:buSzTx/>
              <a:buFontTx/>
              <a:buNone/>
              <a:defRPr sz="1600" b="1">
                <a:latin typeface="Calibri"/>
                <a:ea typeface="Calibri"/>
                <a:cs typeface="Calibri"/>
                <a:sym typeface="Calibri"/>
              </a:defRPr>
            </a:lvl2pPr>
            <a:lvl3pPr marL="0" indent="975389" defTabSz="685821">
              <a:lnSpc>
                <a:spcPct val="90000"/>
              </a:lnSpc>
              <a:spcBef>
                <a:spcPts val="700"/>
              </a:spcBef>
              <a:buSzTx/>
              <a:buFontTx/>
              <a:buNone/>
              <a:defRPr sz="1600" b="1">
                <a:latin typeface="Calibri"/>
                <a:ea typeface="Calibri"/>
                <a:cs typeface="Calibri"/>
                <a:sym typeface="Calibri"/>
              </a:defRPr>
            </a:lvl3pPr>
            <a:lvl4pPr marL="0" indent="1463085" defTabSz="685821">
              <a:lnSpc>
                <a:spcPct val="90000"/>
              </a:lnSpc>
              <a:spcBef>
                <a:spcPts val="700"/>
              </a:spcBef>
              <a:buSzTx/>
              <a:buFontTx/>
              <a:buNone/>
              <a:defRPr sz="1600" b="1">
                <a:latin typeface="Calibri"/>
                <a:ea typeface="Calibri"/>
                <a:cs typeface="Calibri"/>
                <a:sym typeface="Calibri"/>
              </a:defRPr>
            </a:lvl4pPr>
            <a:lvl5pPr marL="0" indent="1950780" defTabSz="685821">
              <a:lnSpc>
                <a:spcPct val="90000"/>
              </a:lnSpc>
              <a:spcBef>
                <a:spcPts val="700"/>
              </a:spcBef>
              <a:buSzTx/>
              <a:buFontTx/>
              <a:buNone/>
              <a:defRPr sz="1600" b="1">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2" name="Text Placeholder 4"/>
          <p:cNvSpPr>
            <a:spLocks noGrp="1"/>
          </p:cNvSpPr>
          <p:nvPr>
            <p:ph type="body" sz="quarter" idx="21"/>
          </p:nvPr>
        </p:nvSpPr>
        <p:spPr>
          <a:xfrm>
            <a:off x="6153150" y="1681162"/>
            <a:ext cx="3887392" cy="823913"/>
          </a:xfrm>
          <a:prstGeom prst="rect">
            <a:avLst/>
          </a:prstGeom>
          <a:ln w="3175"/>
        </p:spPr>
        <p:txBody>
          <a:bodyPr lIns="32146" tIns="32146" rIns="32146" bIns="32146" anchor="b"/>
          <a:lstStyle/>
          <a:p>
            <a:pPr marL="0" indent="0" defTabSz="685821">
              <a:lnSpc>
                <a:spcPct val="90000"/>
              </a:lnSpc>
              <a:spcBef>
                <a:spcPts val="700"/>
              </a:spcBef>
              <a:buSzTx/>
              <a:buFontTx/>
              <a:buNone/>
              <a:defRPr sz="1600" b="1">
                <a:latin typeface="Calibri"/>
                <a:ea typeface="Calibri"/>
                <a:cs typeface="Calibri"/>
                <a:sym typeface="Calibri"/>
              </a:defRPr>
            </a:pPr>
            <a:endParaRPr/>
          </a:p>
        </p:txBody>
      </p:sp>
      <p:sp>
        <p:nvSpPr>
          <p:cNvPr id="8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90" name="Slide Title"/>
          <p:cNvSpPr txBox="1">
            <a:spLocks noGrp="1"/>
          </p:cNvSpPr>
          <p:nvPr>
            <p:ph type="title" hasCustomPrompt="1"/>
          </p:nvPr>
        </p:nvSpPr>
        <p:spPr>
          <a:xfrm>
            <a:off x="1976437" y="1262062"/>
            <a:ext cx="8239126" cy="537437"/>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Slide Title</a:t>
            </a:r>
          </a:p>
        </p:txBody>
      </p:sp>
      <p:sp>
        <p:nvSpPr>
          <p:cNvPr id="9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solidFill>
                  <a:srgbClr val="005493"/>
                </a:solidFill>
                <a:latin typeface="+mj-lt"/>
                <a:ea typeface="+mj-ea"/>
                <a:cs typeface="+mj-cs"/>
                <a:sym typeface="Helvetica Neue"/>
              </a:defRPr>
            </a:lvl1pPr>
            <a:lvl2pPr marL="0" indent="0" defTabSz="321944">
              <a:spcBef>
                <a:spcPts val="0"/>
              </a:spcBef>
              <a:buSzTx/>
              <a:buFontTx/>
              <a:buNone/>
              <a:defRPr sz="2000" b="1">
                <a:solidFill>
                  <a:srgbClr val="005493"/>
                </a:solidFill>
                <a:latin typeface="+mj-lt"/>
                <a:ea typeface="+mj-ea"/>
                <a:cs typeface="+mj-cs"/>
                <a:sym typeface="Helvetica Neue"/>
              </a:defRPr>
            </a:lvl2pPr>
            <a:lvl3pPr marL="0" indent="0" defTabSz="321944">
              <a:spcBef>
                <a:spcPts val="0"/>
              </a:spcBef>
              <a:buSzTx/>
              <a:buFontTx/>
              <a:buNone/>
              <a:defRPr sz="2000" b="1">
                <a:solidFill>
                  <a:srgbClr val="005493"/>
                </a:solidFill>
                <a:latin typeface="+mj-lt"/>
                <a:ea typeface="+mj-ea"/>
                <a:cs typeface="+mj-cs"/>
                <a:sym typeface="Helvetica Neue"/>
              </a:defRPr>
            </a:lvl3pPr>
            <a:lvl4pPr marL="0" indent="0" defTabSz="321944">
              <a:spcBef>
                <a:spcPts val="0"/>
              </a:spcBef>
              <a:buSzTx/>
              <a:buFontTx/>
              <a:buNone/>
              <a:defRPr sz="2000" b="1">
                <a:solidFill>
                  <a:srgbClr val="005493"/>
                </a:solidFill>
                <a:latin typeface="+mj-lt"/>
                <a:ea typeface="+mj-ea"/>
                <a:cs typeface="+mj-cs"/>
                <a:sym typeface="Helvetica Neue"/>
              </a:defRPr>
            </a:lvl4pPr>
            <a:lvl5pPr marL="0" indent="0" defTabSz="321944">
              <a:spcBef>
                <a:spcPts val="0"/>
              </a:spcBef>
              <a:buSzTx/>
              <a:buFontTx/>
              <a:buNone/>
              <a:defRPr sz="2000" b="1">
                <a:solidFill>
                  <a:srgbClr val="005493"/>
                </a:solidFill>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92"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279400" indent="-279400" defTabSz="1219169">
              <a:lnSpc>
                <a:spcPct val="90000"/>
              </a:lnSpc>
              <a:spcBef>
                <a:spcPts val="2200"/>
              </a:spcBef>
              <a:buSzPct val="123000"/>
              <a:buFontTx/>
              <a:defRPr sz="2200">
                <a:latin typeface="+mj-lt"/>
                <a:ea typeface="+mj-ea"/>
                <a:cs typeface="+mj-cs"/>
                <a:sym typeface="Helvetica Neue"/>
              </a:defRPr>
            </a:lvl1pPr>
          </a:lstStyle>
          <a:p>
            <a:r>
              <a:t>Slide bullet text</a:t>
            </a:r>
          </a:p>
        </p:txBody>
      </p:sp>
      <p:sp>
        <p:nvSpPr>
          <p:cNvPr id="93"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scrum.org/resources/blog/making-tech-debt-visibl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4.jpeg"/><Relationship Id="rId4" Type="http://schemas.openxmlformats.org/officeDocument/2006/relationships/hyperlink" Target="https://thenewstack.io/instagram-makes-smooth-move-python-3/"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www.youtube.com/watch?v=66XoCk79kjM"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5" TargetMode="External"/><Relationship Id="rId13" Type="http://schemas.openxmlformats.org/officeDocument/2006/relationships/hyperlink" Target="https://learning.oreilly.com/library/view/refactoring-improving-the/9780134757681/ch03.xhtml#ch03lev1sec10" TargetMode="External"/><Relationship Id="rId18" Type="http://schemas.openxmlformats.org/officeDocument/2006/relationships/hyperlink" Target="https://learning.oreilly.com/library/view/refactoring-improving-the/9780134757681/ch03.xhtml#ch03lev1sec15" TargetMode="External"/><Relationship Id="rId26" Type="http://schemas.openxmlformats.org/officeDocument/2006/relationships/hyperlink" Target="https://learning.oreilly.com/library/view/refactoring-improving-the/9780134757681/ch03.xhtml#ch03lev1sec23" TargetMode="External"/><Relationship Id="rId3" Type="http://schemas.openxmlformats.org/officeDocument/2006/relationships/image" Target="../media/image2.png"/><Relationship Id="rId21" Type="http://schemas.openxmlformats.org/officeDocument/2006/relationships/hyperlink" Target="https://learning.oreilly.com/library/view/refactoring-improving-the/9780134757681/ch03.xhtml#ch03lev1sec18" TargetMode="External"/><Relationship Id="rId7" Type="http://schemas.openxmlformats.org/officeDocument/2006/relationships/hyperlink" Target="https://learning.oreilly.com/library/view/refactoring-improving-the/9780134757681/ch03.xhtml#ch03lev1sec4" TargetMode="External"/><Relationship Id="rId12" Type="http://schemas.openxmlformats.org/officeDocument/2006/relationships/hyperlink" Target="https://learning.oreilly.com/library/view/refactoring-improving-the/9780134757681/ch03.xhtml#ch03lev1sec9" TargetMode="External"/><Relationship Id="rId17" Type="http://schemas.openxmlformats.org/officeDocument/2006/relationships/hyperlink" Target="https://learning.oreilly.com/library/view/refactoring-improving-the/9780134757681/ch03.xhtml#ch03lev1sec14" TargetMode="External"/><Relationship Id="rId25" Type="http://schemas.openxmlformats.org/officeDocument/2006/relationships/hyperlink" Target="https://learning.oreilly.com/library/view/refactoring-improving-the/9780134757681/ch03.xhtml#ch03lev1sec22"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3" TargetMode="External"/><Relationship Id="rId20" Type="http://schemas.openxmlformats.org/officeDocument/2006/relationships/hyperlink" Target="https://learning.oreilly.com/library/view/refactoring-improving-the/9780134757681/ch03.xhtml#ch03lev1sec17" TargetMode="External"/><Relationship Id="rId1" Type="http://schemas.openxmlformats.org/officeDocument/2006/relationships/slideLayout" Target="../slideLayouts/slideLayout2.xml"/><Relationship Id="rId6" Type="http://schemas.openxmlformats.org/officeDocument/2006/relationships/hyperlink" Target="https://learning.oreilly.com/library/view/refactoring-improving-the/9780134757681/ch03.xhtml#ch03lev1sec3" TargetMode="External"/><Relationship Id="rId11" Type="http://schemas.openxmlformats.org/officeDocument/2006/relationships/hyperlink" Target="https://learning.oreilly.com/library/view/refactoring-improving-the/9780134757681/ch03.xhtml#ch03lev1sec8" TargetMode="External"/><Relationship Id="rId24" Type="http://schemas.openxmlformats.org/officeDocument/2006/relationships/hyperlink" Target="https://learning.oreilly.com/library/view/refactoring-improving-the/9780134757681/ch03.xhtml#ch03lev1sec21" TargetMode="External"/><Relationship Id="rId5" Type="http://schemas.openxmlformats.org/officeDocument/2006/relationships/hyperlink" Target="https://learning.oreilly.com/library/view/refactoring-improving-the/9780134757681/ch03.xhtml#ch03lev1sec2" TargetMode="External"/><Relationship Id="rId15" Type="http://schemas.openxmlformats.org/officeDocument/2006/relationships/hyperlink" Target="https://learning.oreilly.com/library/view/refactoring-improving-the/9780134757681/ch03.xhtml#ch03lev1sec12" TargetMode="External"/><Relationship Id="rId23" Type="http://schemas.openxmlformats.org/officeDocument/2006/relationships/hyperlink" Target="https://learning.oreilly.com/library/view/refactoring-improving-the/9780134757681/ch03.xhtml#ch03lev1sec20" TargetMode="External"/><Relationship Id="rId10" Type="http://schemas.openxmlformats.org/officeDocument/2006/relationships/hyperlink" Target="https://learning.oreilly.com/library/view/refactoring-improving-the/9780134757681/ch03.xhtml#ch03lev1sec7" TargetMode="External"/><Relationship Id="rId19" Type="http://schemas.openxmlformats.org/officeDocument/2006/relationships/hyperlink" Target="https://learning.oreilly.com/library/view/refactoring-improving-the/9780134757681/ch03.xhtml#ch03lev1sec16" TargetMode="External"/><Relationship Id="rId4" Type="http://schemas.openxmlformats.org/officeDocument/2006/relationships/hyperlink" Target="https://learning.oreilly.com/library/view/refactoring-improving-the/9780134757681/ch03.xhtml#ch03lev1sec1" TargetMode="External"/><Relationship Id="rId9" Type="http://schemas.openxmlformats.org/officeDocument/2006/relationships/hyperlink" Target="https://learning.oreilly.com/library/view/refactoring-improving-the/9780134757681/ch03.xhtml#ch03lev1sec6" TargetMode="External"/><Relationship Id="rId14" Type="http://schemas.openxmlformats.org/officeDocument/2006/relationships/hyperlink" Target="https://learning.oreilly.com/library/view/refactoring-improving-the/9780134757681/ch03.xhtml#ch03lev1sec11" TargetMode="External"/><Relationship Id="rId22" Type="http://schemas.openxmlformats.org/officeDocument/2006/relationships/hyperlink" Target="https://learning.oreilly.com/library/view/refactoring-improving-the/9780134757681/ch03.xhtml#ch03lev1sec1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S 4530/5500…"/>
          <p:cNvSpPr txBox="1">
            <a:spLocks noGrp="1"/>
          </p:cNvSpPr>
          <p:nvPr>
            <p:ph type="ctrTitle"/>
          </p:nvPr>
        </p:nvSpPr>
        <p:spPr>
          <a:prstGeom prst="rect">
            <a:avLst/>
          </a:prstGeom>
        </p:spPr>
        <p:txBody>
          <a:bodyPr/>
          <a:lstStyle/>
          <a:p>
            <a:r>
              <a:t>CS 4530</a:t>
            </a:r>
          </a:p>
          <a:p>
            <a:r>
              <a:t>Fundamentals of Software Engineering</a:t>
            </a:r>
          </a:p>
          <a:p>
            <a:endParaRPr/>
          </a:p>
          <a:p>
            <a:r>
              <a:t>Module 16: Refactoring and Technical Debt</a:t>
            </a:r>
          </a:p>
        </p:txBody>
      </p:sp>
      <p:sp>
        <p:nvSpPr>
          <p:cNvPr id="121" name="Jonathan Bell, Frank Tip, Mitch Wand…"/>
          <p:cNvSpPr txBox="1">
            <a:spLocks noGrp="1"/>
          </p:cNvSpPr>
          <p:nvPr>
            <p:ph type="subTitle" sz="half" idx="1"/>
          </p:nvPr>
        </p:nvSpPr>
        <p:spPr>
          <a:prstGeom prst="rect">
            <a:avLst/>
          </a:prstGeom>
        </p:spPr>
        <p:txBody>
          <a:bodyPr/>
          <a:lstStyle/>
          <a:p>
            <a:r>
              <a:rPr dirty="0"/>
              <a:t>Adeel Bhutta, Jan Vitek, Mitch Wand</a:t>
            </a:r>
          </a:p>
          <a:p>
            <a:r>
              <a:rPr dirty="0"/>
              <a:t>Khoury College of Computer Sciences</a:t>
            </a:r>
          </a:p>
        </p:txBody>
      </p:sp>
      <p:sp>
        <p:nvSpPr>
          <p:cNvPr id="12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23" name="Rectangle 5"/>
          <p:cNvSpPr txBox="1"/>
          <p:nvPr/>
        </p:nvSpPr>
        <p:spPr>
          <a:xfrm>
            <a:off x="627044" y="5472700"/>
            <a:ext cx="4221957"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lgn="l"/>
            <a:r>
              <a:rPr sz="1600" dirty="0"/>
              <a:t>© 202</a:t>
            </a:r>
            <a:r>
              <a:rPr lang="en-US" sz="1600" dirty="0"/>
              <a:t>3</a:t>
            </a:r>
            <a:r>
              <a:rPr sz="1600" dirty="0"/>
              <a:t> Released under the </a:t>
            </a:r>
            <a:r>
              <a:rPr sz="1600" dirty="0">
                <a:hlinkClick r:id="rId2"/>
              </a:rPr>
              <a:t>CC BY-SA</a:t>
            </a:r>
            <a:r>
              <a:rPr sz="1600"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Table"/>
          <p:cNvGraphicFramePr/>
          <p:nvPr/>
        </p:nvGraphicFramePr>
        <p:xfrm>
          <a:off x="83787" y="1945009"/>
          <a:ext cx="12024424" cy="4100884"/>
        </p:xfrm>
        <a:graphic>
          <a:graphicData uri="http://schemas.openxmlformats.org/drawingml/2006/table">
            <a:tbl>
              <a:tblPr bandRow="1">
                <a:tableStyleId>{4C3C2611-4C71-4FC5-86AE-919BDF0F9419}</a:tableStyleId>
              </a:tblPr>
              <a:tblGrid>
                <a:gridCol w="4029234">
                  <a:extLst>
                    <a:ext uri="{9D8B030D-6E8A-4147-A177-3AD203B41FA5}">
                      <a16:colId xmlns:a16="http://schemas.microsoft.com/office/drawing/2014/main" val="20000"/>
                    </a:ext>
                  </a:extLst>
                </a:gridCol>
                <a:gridCol w="7995190">
                  <a:extLst>
                    <a:ext uri="{9D8B030D-6E8A-4147-A177-3AD203B41FA5}">
                      <a16:colId xmlns:a16="http://schemas.microsoft.com/office/drawing/2014/main" val="20001"/>
                    </a:ext>
                  </a:extLst>
                </a:gridCol>
              </a:tblGrid>
              <a:tr h="577301">
                <a:tc>
                  <a:txBody>
                    <a:bodyPr/>
                    <a:lstStyle/>
                    <a:p>
                      <a:pPr algn="ctr" defTabSz="642937">
                        <a:defRPr sz="1800"/>
                      </a:pPr>
                      <a:r>
                        <a:rPr b="1">
                          <a:latin typeface="+mn-lt"/>
                          <a:ea typeface="+mn-ea"/>
                          <a:cs typeface="+mn-cs"/>
                          <a:sym typeface="Helvetica"/>
                        </a:rPr>
                        <a:t>Rename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provides better intuition for renamed thing’s purpose</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EBEBEB"/>
                    </a:solidFill>
                  </a:tcPr>
                </a:tc>
                <a:extLst>
                  <a:ext uri="{0D108BD9-81ED-4DB2-BD59-A6C34878D82A}">
                    <a16:rowId xmlns:a16="http://schemas.microsoft.com/office/drawing/2014/main" val="10000"/>
                  </a:ext>
                </a:extLst>
              </a:tr>
              <a:tr h="467734">
                <a:tc>
                  <a:txBody>
                    <a:bodyPr/>
                    <a:lstStyle/>
                    <a:p>
                      <a:pPr algn="ctr" defTabSz="642937">
                        <a:defRPr sz="1800"/>
                      </a:pPr>
                      <a:r>
                        <a:rPr b="1">
                          <a:latin typeface="+mn-lt"/>
                          <a:ea typeface="+mn-ea"/>
                          <a:cs typeface="+mn-cs"/>
                          <a:sym typeface="Helvetica"/>
                        </a:rPr>
                        <a:t>Extract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enables reuse; avoids cut-and-paste;  improves readability</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1"/>
                  </a:ext>
                </a:extLst>
              </a:tr>
              <a:tr h="601356">
                <a:tc>
                  <a:txBody>
                    <a:bodyPr/>
                    <a:lstStyle/>
                    <a:p>
                      <a:pPr algn="ctr" defTabSz="642937">
                        <a:defRPr sz="1800"/>
                      </a:pPr>
                      <a:r>
                        <a:rPr b="1">
                          <a:latin typeface="+mn-lt"/>
                          <a:ea typeface="+mn-ea"/>
                          <a:cs typeface="+mn-cs"/>
                          <a:sym typeface="Helvetica"/>
                        </a:rPr>
                        <a:t>Inline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method call with method’s body; often intermediate step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2"/>
                  </a:ext>
                </a:extLst>
              </a:tr>
              <a:tr h="422561">
                <a:tc>
                  <a:txBody>
                    <a:bodyPr/>
                    <a:lstStyle/>
                    <a:p>
                      <a:pPr algn="ctr" defTabSz="642937">
                        <a:defRPr sz="1800"/>
                      </a:pPr>
                      <a:r>
                        <a:rPr b="1">
                          <a:latin typeface="+mn-lt"/>
                          <a:ea typeface="+mn-ea"/>
                          <a:cs typeface="+mn-cs"/>
                          <a:sym typeface="Helvetica"/>
                        </a:rPr>
                        <a:t>Extract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introduce a new local variable for an expression</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3"/>
                  </a:ext>
                </a:extLst>
              </a:tr>
              <a:tr h="422561">
                <a:tc>
                  <a:txBody>
                    <a:bodyPr/>
                    <a:lstStyle/>
                    <a:p>
                      <a:pPr algn="ctr" defTabSz="642937">
                        <a:defRPr sz="1800"/>
                      </a:pPr>
                      <a:r>
                        <a:rPr b="1">
                          <a:latin typeface="+mn-lt"/>
                          <a:ea typeface="+mn-ea"/>
                          <a:cs typeface="+mn-cs"/>
                          <a:sym typeface="Helvetica"/>
                        </a:rPr>
                        <a:t>Inline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local variable with the expression that defines its value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4"/>
                  </a:ext>
                </a:extLst>
              </a:tr>
              <a:tr h="543703">
                <a:tc>
                  <a:txBody>
                    <a:bodyPr/>
                    <a:lstStyle/>
                    <a:p>
                      <a:pPr algn="ctr" defTabSz="642937">
                        <a:defRPr sz="1800"/>
                      </a:pPr>
                      <a:r>
                        <a:rPr b="1">
                          <a:latin typeface="+mn-lt"/>
                          <a:ea typeface="+mn-ea"/>
                          <a:cs typeface="+mn-cs"/>
                          <a:sym typeface="Helvetica"/>
                        </a:rPr>
                        <a:t>Change Method Signature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reorder a method’s parameters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5"/>
                  </a:ext>
                </a:extLst>
              </a:tr>
              <a:tr h="466010">
                <a:tc>
                  <a:txBody>
                    <a:bodyPr/>
                    <a:lstStyle/>
                    <a:p>
                      <a:pPr algn="ctr" defTabSz="642937">
                        <a:defRPr sz="1800"/>
                      </a:pPr>
                      <a:r>
                        <a:rPr b="1">
                          <a:latin typeface="+mn-lt"/>
                          <a:ea typeface="+mn-ea"/>
                          <a:cs typeface="+mn-cs"/>
                          <a:sym typeface="Helvetica"/>
                        </a:rPr>
                        <a:t>Encapsulate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introduce getter/setter methods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6"/>
                  </a:ext>
                </a:extLst>
              </a:tr>
              <a:tr h="599658">
                <a:tc>
                  <a:txBody>
                    <a:bodyPr/>
                    <a:lstStyle/>
                    <a:p>
                      <a:pPr algn="ctr" defTabSz="642937">
                        <a:defRPr sz="1800"/>
                      </a:pPr>
                      <a:r>
                        <a:rPr b="1">
                          <a:latin typeface="+mn-lt"/>
                          <a:ea typeface="+mn-ea"/>
                          <a:cs typeface="+mn-cs"/>
                          <a:sym typeface="Helvetica"/>
                        </a:rPr>
                        <a:t>Convert Local Variable to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EBEBEB"/>
                    </a:solidFill>
                  </a:tcPr>
                </a:tc>
                <a:tc>
                  <a:txBody>
                    <a:bodyPr/>
                    <a:lstStyle/>
                    <a:p>
                      <a:pPr algn="l" defTabSz="642937">
                        <a:defRPr sz="1800"/>
                      </a:pPr>
                      <a:r>
                        <a:rPr sz="2100">
                          <a:latin typeface="+mn-lt"/>
                          <a:ea typeface="+mn-ea"/>
                          <a:cs typeface="+mn-cs"/>
                          <a:sym typeface="Helvetica"/>
                        </a:rPr>
                        <a:t>sometimes useful to enable application of Extract Method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EBEBEB"/>
                    </a:solidFill>
                  </a:tcPr>
                </a:tc>
                <a:extLst>
                  <a:ext uri="{0D108BD9-81ED-4DB2-BD59-A6C34878D82A}">
                    <a16:rowId xmlns:a16="http://schemas.microsoft.com/office/drawing/2014/main" val="10007"/>
                  </a:ext>
                </a:extLst>
              </a:tr>
            </a:tbl>
          </a:graphicData>
        </a:graphic>
      </p:graphicFrame>
      <p:sp>
        <p:nvSpPr>
          <p:cNvPr id="188" name="“Local” Refactorings"/>
          <p:cNvSpPr txBox="1">
            <a:spLocks noGrp="1"/>
          </p:cNvSpPr>
          <p:nvPr>
            <p:ph type="title"/>
          </p:nvPr>
        </p:nvSpPr>
        <p:spPr>
          <a:prstGeom prst="rect">
            <a:avLst/>
          </a:prstGeom>
        </p:spPr>
        <p:txBody>
          <a:bodyPr/>
          <a:lstStyle/>
          <a:p>
            <a:r>
              <a:t>Local Refactorings</a:t>
            </a:r>
          </a:p>
        </p:txBody>
      </p:sp>
      <p:sp>
        <p:nvSpPr>
          <p:cNvPr id="18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190" name="TextBox 2"/>
          <p:cNvSpPr txBox="1"/>
          <p:nvPr/>
        </p:nvSpPr>
        <p:spPr>
          <a:xfrm>
            <a:off x="10139453" y="817193"/>
            <a:ext cx="2170071" cy="27799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1500"/>
            </a:lvl1pPr>
          </a:lstStyle>
          <a:p>
            <a:r>
              <a:t>https://refactoring.guru/</a:t>
            </a:r>
          </a:p>
        </p:txBody>
      </p:sp>
      <p:pic>
        <p:nvPicPr>
          <p:cNvPr id="191" name="Picture 8" descr="Picture 8"/>
          <p:cNvPicPr>
            <a:picLocks noChangeAspect="1"/>
          </p:cNvPicPr>
          <p:nvPr/>
        </p:nvPicPr>
        <p:blipFill>
          <a:blip r:embed="rId3"/>
          <a:stretch>
            <a:fillRect/>
          </a:stretch>
        </p:blipFill>
        <p:spPr>
          <a:xfrm>
            <a:off x="10031213" y="-9360"/>
            <a:ext cx="2170071" cy="82502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Text Placeholder 2"/>
          <p:cNvSpPr txBox="1">
            <a:spLocks noGrp="1"/>
          </p:cNvSpPr>
          <p:nvPr>
            <p:ph type="body" idx="1"/>
          </p:nvPr>
        </p:nvSpPr>
        <p:spPr>
          <a:prstGeom prst="rect">
            <a:avLst/>
          </a:prstGeom>
        </p:spPr>
        <p:txBody>
          <a:bodyPr/>
          <a:lstStyle/>
          <a:p>
            <a:r>
              <a:t>aka </a:t>
            </a:r>
            <a:r>
              <a:rPr i="1"/>
              <a:t>Refactoring by Abstraction</a:t>
            </a:r>
          </a:p>
          <a:p>
            <a:r>
              <a:t>Bad abstraction is worst than duplication </a:t>
            </a:r>
          </a:p>
          <a:p>
            <a:pPr lvl="1"/>
            <a:r>
              <a:t>(pieces of code that look the same, still represent different concepts).</a:t>
            </a:r>
          </a:p>
          <a:p>
            <a:r>
              <a:t>Use “Rule of Three” – Three strikes and you refactor</a:t>
            </a:r>
          </a:p>
        </p:txBody>
      </p:sp>
      <p:sp>
        <p:nvSpPr>
          <p:cNvPr id="196" name="Type-Related Refactorings"/>
          <p:cNvSpPr txBox="1">
            <a:spLocks noGrp="1"/>
          </p:cNvSpPr>
          <p:nvPr>
            <p:ph type="title"/>
          </p:nvPr>
        </p:nvSpPr>
        <p:spPr>
          <a:prstGeom prst="rect">
            <a:avLst/>
          </a:prstGeom>
        </p:spPr>
        <p:txBody>
          <a:bodyPr/>
          <a:lstStyle/>
          <a:p>
            <a:r>
              <a:t>Type-Related Refactorings</a:t>
            </a:r>
          </a:p>
        </p:txBody>
      </p:sp>
      <p:sp>
        <p:nvSpPr>
          <p:cNvPr id="19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198" name="TextBox 3"/>
          <p:cNvSpPr txBox="1"/>
          <p:nvPr/>
        </p:nvSpPr>
        <p:spPr>
          <a:xfrm>
            <a:off x="6349088" y="6549367"/>
            <a:ext cx="4505922" cy="24830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r>
              <a:t>https://understandlegacycode.com/blog/refactoring-rule-of-three/</a:t>
            </a:r>
          </a:p>
        </p:txBody>
      </p:sp>
      <p:graphicFrame>
        <p:nvGraphicFramePr>
          <p:cNvPr id="199" name="Table"/>
          <p:cNvGraphicFramePr/>
          <p:nvPr/>
        </p:nvGraphicFramePr>
        <p:xfrm>
          <a:off x="114736" y="3288667"/>
          <a:ext cx="11973689" cy="3060698"/>
        </p:xfrm>
        <a:graphic>
          <a:graphicData uri="http://schemas.openxmlformats.org/drawingml/2006/table">
            <a:tbl>
              <a:tblPr bandRow="1">
                <a:tableStyleId>{4C3C2611-4C71-4FC5-86AE-919BDF0F9419}</a:tableStyleId>
              </a:tblPr>
              <a:tblGrid>
                <a:gridCol w="4187333">
                  <a:extLst>
                    <a:ext uri="{9D8B030D-6E8A-4147-A177-3AD203B41FA5}">
                      <a16:colId xmlns:a16="http://schemas.microsoft.com/office/drawing/2014/main" val="20000"/>
                    </a:ext>
                  </a:extLst>
                </a:gridCol>
                <a:gridCol w="7786356">
                  <a:extLst>
                    <a:ext uri="{9D8B030D-6E8A-4147-A177-3AD203B41FA5}">
                      <a16:colId xmlns:a16="http://schemas.microsoft.com/office/drawing/2014/main" val="20001"/>
                    </a:ext>
                  </a:extLst>
                </a:gridCol>
              </a:tblGrid>
              <a:tr h="762471">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Generalize Declared Type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replace type of a declaration with more general type </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767878">
                <a:tc>
                  <a:txBody>
                    <a:bodyPr/>
                    <a:lstStyle/>
                    <a:p>
                      <a:pPr lvl="1" indent="160734" algn="l" defTabSz="342909">
                        <a:lnSpc>
                          <a:spcPct val="104000"/>
                        </a:lnSpc>
                        <a:spcBef>
                          <a:spcPts val="200"/>
                        </a:spcBef>
                        <a:defRPr sz="2100" b="1">
                          <a:solidFill>
                            <a:srgbClr val="615445"/>
                          </a:solidFill>
                          <a:latin typeface="+mn-lt"/>
                          <a:ea typeface="+mn-ea"/>
                          <a:cs typeface="+mn-cs"/>
                          <a:sym typeface="Helvetica"/>
                        </a:defRPr>
                      </a:pPr>
                      <a:r>
                        <a:t>Extract Interface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create new interface, and update code to use it where possible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767878">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Pull Up Members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ctr" defTabSz="642937">
                        <a:defRPr sz="1800"/>
                      </a:pPr>
                      <a:r>
                        <a:rPr sz="2100">
                          <a:latin typeface="Helvetica Light"/>
                          <a:ea typeface="Helvetica Light"/>
                          <a:cs typeface="Helvetica Light"/>
                          <a:sym typeface="Helvetica Light"/>
                        </a:rPr>
                        <a:t>move methods and fields to a superclass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762471">
                <a:tc>
                  <a:txBody>
                    <a:bodyPr/>
                    <a:lstStyle/>
                    <a:p>
                      <a:pPr lvl="1" algn="l" defTabSz="342909">
                        <a:lnSpc>
                          <a:spcPct val="104000"/>
                        </a:lnSpc>
                        <a:spcBef>
                          <a:spcPts val="200"/>
                        </a:spcBef>
                        <a:defRPr sz="2100" b="1">
                          <a:solidFill>
                            <a:srgbClr val="615445"/>
                          </a:solidFill>
                          <a:latin typeface="+mn-lt"/>
                          <a:ea typeface="+mn-ea"/>
                          <a:cs typeface="+mn-cs"/>
                          <a:sym typeface="Helvetica"/>
                        </a:defRPr>
                      </a:pPr>
                      <a:r>
                        <a:t>Infer Generic Type Arguments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929000">
                        <a:alpha val="43803"/>
                      </a:srgbClr>
                    </a:solidFill>
                  </a:tcPr>
                </a:tc>
                <a:tc>
                  <a:txBody>
                    <a:bodyPr/>
                    <a:lstStyle/>
                    <a:p>
                      <a:pPr algn="ctr" defTabSz="642937">
                        <a:defRPr sz="1800"/>
                      </a:pPr>
                      <a:r>
                        <a:rPr sz="21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Why Refactor?"/>
          <p:cNvSpPr txBox="1">
            <a:spLocks noGrp="1"/>
          </p:cNvSpPr>
          <p:nvPr>
            <p:ph type="title"/>
          </p:nvPr>
        </p:nvSpPr>
        <p:spPr>
          <a:prstGeom prst="rect">
            <a:avLst/>
          </a:prstGeom>
        </p:spPr>
        <p:txBody>
          <a:bodyPr/>
          <a:lstStyle/>
          <a:p>
            <a:r>
              <a:t>Why Refactor?</a:t>
            </a:r>
          </a:p>
        </p:txBody>
      </p:sp>
      <p:sp>
        <p:nvSpPr>
          <p:cNvPr id="20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pic>
        <p:nvPicPr>
          <p:cNvPr id="205" name="Image" descr="Image"/>
          <p:cNvPicPr>
            <a:picLocks noChangeAspect="1"/>
          </p:cNvPicPr>
          <p:nvPr/>
        </p:nvPicPr>
        <p:blipFill>
          <a:blip r:embed="rId3">
            <a:alphaModFix amt="51149"/>
          </a:blip>
          <a:stretch>
            <a:fillRect/>
          </a:stretch>
        </p:blipFill>
        <p:spPr>
          <a:xfrm>
            <a:off x="593011" y="1961748"/>
            <a:ext cx="10760789" cy="4701317"/>
          </a:xfrm>
          <a:prstGeom prst="rect">
            <a:avLst/>
          </a:prstGeom>
          <a:ln w="12700">
            <a:miter lim="400000"/>
          </a:ln>
        </p:spPr>
      </p:pic>
      <p:sp>
        <p:nvSpPr>
          <p:cNvPr id="206" name="Slide Subtitle"/>
          <p:cNvSpPr txBox="1">
            <a:spLocks noGrp="1"/>
          </p:cNvSpPr>
          <p:nvPr>
            <p:ph type="body" idx="1"/>
          </p:nvPr>
        </p:nvSpPr>
        <p:spPr>
          <a:xfrm>
            <a:off x="392995" y="876068"/>
            <a:ext cx="11696203" cy="5517555"/>
          </a:xfrm>
          <a:prstGeom prst="rect">
            <a:avLst/>
          </a:prstGeom>
        </p:spPr>
        <p:txBody>
          <a:bodyPr/>
          <a:lstStyle/>
          <a:p>
            <a:r>
              <a:t>New or anticipated requirements </a:t>
            </a:r>
            <a:r>
              <a:rPr>
                <a:solidFill>
                  <a:schemeClr val="accent2">
                    <a:satOff val="-18194"/>
                    <a:lumOff val="-11215"/>
                  </a:schemeClr>
                </a:solidFill>
              </a:rPr>
              <a:t>require a different design</a:t>
            </a:r>
          </a:p>
          <a:p>
            <a:r>
              <a:t>Altered design will make </a:t>
            </a:r>
            <a:r>
              <a:rPr>
                <a:solidFill>
                  <a:schemeClr val="accent2">
                    <a:satOff val="-18194"/>
                    <a:lumOff val="-11215"/>
                  </a:schemeClr>
                </a:solidFill>
              </a:rPr>
              <a:t>testing easier</a:t>
            </a:r>
          </a:p>
          <a:p>
            <a:r>
              <a:t>Altered design will </a:t>
            </a:r>
            <a:r>
              <a:rPr>
                <a:solidFill>
                  <a:schemeClr val="accent2">
                    <a:satOff val="-18194"/>
                    <a:lumOff val="-11215"/>
                  </a:schemeClr>
                </a:solidFill>
              </a:rPr>
              <a:t>improve maintainability</a:t>
            </a:r>
          </a:p>
          <a:p>
            <a:r>
              <a:rPr>
                <a:solidFill>
                  <a:schemeClr val="accent2">
                    <a:satOff val="-18194"/>
                    <a:lumOff val="-11215"/>
                  </a:schemeClr>
                </a:solidFill>
              </a:rPr>
              <a:t>Fix sloppiness</a:t>
            </a:r>
            <a:r>
              <a:t> by programmers </a:t>
            </a:r>
          </a:p>
          <a:p>
            <a:r>
              <a:t>Retire or avoid technical debt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When to refactor?"/>
          <p:cNvSpPr txBox="1">
            <a:spLocks noGrp="1"/>
          </p:cNvSpPr>
          <p:nvPr>
            <p:ph type="title"/>
          </p:nvPr>
        </p:nvSpPr>
        <p:spPr>
          <a:prstGeom prst="rect">
            <a:avLst/>
          </a:prstGeom>
        </p:spPr>
        <p:txBody>
          <a:bodyPr/>
          <a:lstStyle/>
          <a:p>
            <a:r>
              <a:t>When to refactor?</a:t>
            </a:r>
          </a:p>
        </p:txBody>
      </p:sp>
      <p:sp>
        <p:nvSpPr>
          <p:cNvPr id="211" name="Refactoring is incremental redesign"/>
          <p:cNvSpPr txBox="1">
            <a:spLocks noGrp="1"/>
          </p:cNvSpPr>
          <p:nvPr>
            <p:ph type="body" idx="1"/>
          </p:nvPr>
        </p:nvSpPr>
        <p:spPr>
          <a:xfrm>
            <a:off x="348432" y="943371"/>
            <a:ext cx="11696203" cy="5517556"/>
          </a:xfrm>
          <a:prstGeom prst="rect">
            <a:avLst/>
          </a:prstGeom>
        </p:spPr>
        <p:txBody>
          <a:bodyPr/>
          <a:lstStyle/>
          <a:p>
            <a:r>
              <a:t>Refactoring is incremental redesign</a:t>
            </a:r>
          </a:p>
          <a:p>
            <a:r>
              <a:t>Acknowledge that it is </a:t>
            </a:r>
            <a:r>
              <a:rPr i="1">
                <a:solidFill>
                  <a:schemeClr val="accent2">
                    <a:satOff val="-18194"/>
                    <a:lumOff val="-11215"/>
                  </a:schemeClr>
                </a:solidFill>
              </a:rPr>
              <a:t>difficult to get design right the first time</a:t>
            </a:r>
          </a:p>
          <a:p>
            <a:r>
              <a:t>When?</a:t>
            </a:r>
          </a:p>
          <a:p>
            <a:pPr lvl="1"/>
            <a:r>
              <a:t>adding new functionality, </a:t>
            </a:r>
          </a:p>
          <a:p>
            <a:pPr lvl="1"/>
            <a:r>
              <a:t>fixing a bug, </a:t>
            </a:r>
          </a:p>
          <a:p>
            <a:pPr lvl="1"/>
            <a:r>
              <a:t>doing code review, or </a:t>
            </a:r>
          </a:p>
          <a:p>
            <a:pPr lvl="1"/>
            <a:r>
              <a:t>any time</a:t>
            </a:r>
          </a:p>
          <a:p>
            <a:r>
              <a:t>A key part of TDD!</a:t>
            </a:r>
          </a:p>
          <a:p>
            <a:r>
              <a:t>Refactoring evolves design in increments</a:t>
            </a:r>
          </a:p>
          <a:p>
            <a:r>
              <a:t>Refactoring reduces technical debt</a:t>
            </a:r>
          </a:p>
        </p:txBody>
      </p:sp>
      <p:sp>
        <p:nvSpPr>
          <p:cNvPr id="2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Why Refactor?"/>
          <p:cNvSpPr txBox="1">
            <a:spLocks noGrp="1"/>
          </p:cNvSpPr>
          <p:nvPr>
            <p:ph type="title"/>
          </p:nvPr>
        </p:nvSpPr>
        <p:spPr>
          <a:prstGeom prst="rect">
            <a:avLst/>
          </a:prstGeom>
        </p:spPr>
        <p:txBody>
          <a:bodyPr/>
          <a:lstStyle/>
          <a:p>
            <a:r>
              <a:t>Refactoring with TDD</a:t>
            </a:r>
          </a:p>
        </p:txBody>
      </p:sp>
      <p:sp>
        <p:nvSpPr>
          <p:cNvPr id="217" name="Slide Subtitle"/>
          <p:cNvSpPr txBox="1">
            <a:spLocks noGrp="1"/>
          </p:cNvSpPr>
          <p:nvPr>
            <p:ph type="body" idx="1"/>
          </p:nvPr>
        </p:nvSpPr>
        <p:spPr>
          <a:prstGeom prst="rect">
            <a:avLst/>
          </a:prstGeom>
        </p:spPr>
        <p:txBody>
          <a:bodyPr/>
          <a:lstStyle/>
          <a:p>
            <a:r>
              <a:rPr b="1">
                <a:solidFill>
                  <a:schemeClr val="accent2">
                    <a:satOff val="-18194"/>
                    <a:lumOff val="-11215"/>
                  </a:schemeClr>
                </a:solidFill>
              </a:rPr>
              <a:t>Red</a:t>
            </a:r>
            <a:r>
              <a:t>: start writing failing “red-test”. Stop and check what needs to be written</a:t>
            </a:r>
          </a:p>
          <a:p>
            <a:r>
              <a:rPr b="1">
                <a:solidFill>
                  <a:schemeClr val="accent6">
                    <a:lumOff val="-9568"/>
                  </a:schemeClr>
                </a:solidFill>
              </a:rPr>
              <a:t>Green</a:t>
            </a:r>
            <a:r>
              <a:t>: next, write simplest code that gets tests to “green”</a:t>
            </a:r>
          </a:p>
          <a:p>
            <a:r>
              <a:rPr b="1">
                <a:solidFill>
                  <a:schemeClr val="accent3">
                    <a:lumOff val="-12941"/>
                  </a:schemeClr>
                </a:solidFill>
              </a:rPr>
              <a:t>Refactor</a:t>
            </a:r>
            <a:r>
              <a:t>: finally, focus on improving &amp; enhancing code while keeping test green</a:t>
            </a:r>
          </a:p>
        </p:txBody>
      </p:sp>
      <p:sp>
        <p:nvSpPr>
          <p:cNvPr id="21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pic>
        <p:nvPicPr>
          <p:cNvPr id="219" name="Picture 2" descr="Picture 2"/>
          <p:cNvPicPr>
            <a:picLocks noChangeAspect="1"/>
          </p:cNvPicPr>
          <p:nvPr/>
        </p:nvPicPr>
        <p:blipFill>
          <a:blip r:embed="rId3"/>
          <a:stretch>
            <a:fillRect/>
          </a:stretch>
        </p:blipFill>
        <p:spPr>
          <a:xfrm>
            <a:off x="1166049" y="2377582"/>
            <a:ext cx="8726097" cy="428548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Observations"/>
          <p:cNvSpPr txBox="1">
            <a:spLocks noGrp="1"/>
          </p:cNvSpPr>
          <p:nvPr>
            <p:ph type="title"/>
          </p:nvPr>
        </p:nvSpPr>
        <p:spPr>
          <a:prstGeom prst="rect">
            <a:avLst/>
          </a:prstGeom>
        </p:spPr>
        <p:txBody>
          <a:bodyPr/>
          <a:lstStyle>
            <a:lvl1pPr defTabSz="963143">
              <a:defRPr sz="3200" spc="-68"/>
            </a:lvl1pPr>
          </a:lstStyle>
          <a:p>
            <a:r>
              <a:t>Refactoring Benefits</a:t>
            </a:r>
          </a:p>
        </p:txBody>
      </p:sp>
      <p:sp>
        <p:nvSpPr>
          <p:cNvPr id="224" name="Text Placeholder 7"/>
          <p:cNvSpPr txBox="1">
            <a:spLocks noGrp="1"/>
          </p:cNvSpPr>
          <p:nvPr>
            <p:ph type="body" idx="1"/>
          </p:nvPr>
        </p:nvSpPr>
        <p:spPr>
          <a:prstGeom prst="rect">
            <a:avLst/>
          </a:prstGeom>
        </p:spPr>
        <p:txBody>
          <a:bodyPr/>
          <a:lstStyle/>
          <a:p>
            <a:r>
              <a:t>Small incremental steps that preserve program behavior</a:t>
            </a:r>
          </a:p>
          <a:p>
            <a:pPr lvl="1"/>
            <a:r>
              <a:t>…simplify regression testing</a:t>
            </a:r>
          </a:p>
          <a:p>
            <a:r>
              <a:t>Aiming for simple steps</a:t>
            </a:r>
          </a:p>
          <a:p>
            <a:pPr lvl="1"/>
            <a:r>
              <a:t>…allows for automation</a:t>
            </a:r>
          </a:p>
          <a:p>
            <a:r>
              <a:t>Refactoring needs not proceed in a straight line</a:t>
            </a:r>
          </a:p>
          <a:p>
            <a:pPr lvl="1"/>
            <a:r>
              <a:t>…sometimes, you want to undo a step you did earlier</a:t>
            </a:r>
          </a:p>
          <a:p>
            <a:pPr lvl="1"/>
            <a:r>
              <a:t>…when you have insights for a better design</a:t>
            </a:r>
          </a:p>
          <a:p>
            <a:pPr lvl="1"/>
            <a:r>
              <a:t>Having a name for what you did makes undos easier</a:t>
            </a:r>
          </a:p>
        </p:txBody>
      </p:sp>
      <p:sp>
        <p:nvSpPr>
          <p:cNvPr id="22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Refactoring Risks"/>
          <p:cNvSpPr txBox="1">
            <a:spLocks noGrp="1"/>
          </p:cNvSpPr>
          <p:nvPr>
            <p:ph type="title"/>
          </p:nvPr>
        </p:nvSpPr>
        <p:spPr>
          <a:prstGeom prst="rect">
            <a:avLst/>
          </a:prstGeom>
        </p:spPr>
        <p:txBody>
          <a:bodyPr/>
          <a:lstStyle/>
          <a:p>
            <a:r>
              <a:t>Refactoring Risks</a:t>
            </a:r>
          </a:p>
        </p:txBody>
      </p:sp>
      <p:sp>
        <p:nvSpPr>
          <p:cNvPr id="230" name="Slide Subtitle"/>
          <p:cNvSpPr txBox="1">
            <a:spLocks noGrp="1"/>
          </p:cNvSpPr>
          <p:nvPr>
            <p:ph type="body" idx="1"/>
          </p:nvPr>
        </p:nvSpPr>
        <p:spPr>
          <a:prstGeom prst="rect">
            <a:avLst/>
          </a:prstGeom>
        </p:spPr>
        <p:txBody>
          <a:bodyPr/>
          <a:lstStyle/>
          <a:p>
            <a:r>
              <a:t>Developer time is valuable: is this the best use of time today?</a:t>
            </a:r>
          </a:p>
          <a:p>
            <a:r>
              <a:t>Despite best intentions, may not be safe</a:t>
            </a:r>
          </a:p>
          <a:p>
            <a:r>
              <a:t>Potential for version control conflicts</a:t>
            </a:r>
          </a:p>
        </p:txBody>
      </p:sp>
      <p:sp>
        <p:nvSpPr>
          <p:cNvPr id="2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Rectangle 5"/>
          <p:cNvSpPr/>
          <p:nvPr/>
        </p:nvSpPr>
        <p:spPr>
          <a:xfrm>
            <a:off x="9182344" y="6179958"/>
            <a:ext cx="1766120" cy="346532"/>
          </a:xfrm>
          <a:prstGeom prst="rect">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2000" b="1"/>
            </a:lvl1pPr>
          </a:lstStyle>
          <a:p>
            <a:r>
              <a:t>Not just code!</a:t>
            </a:r>
          </a:p>
        </p:txBody>
      </p:sp>
      <p:sp>
        <p:nvSpPr>
          <p:cNvPr id="236" name="Refactoring Risks"/>
          <p:cNvSpPr txBox="1">
            <a:spLocks noGrp="1"/>
          </p:cNvSpPr>
          <p:nvPr>
            <p:ph type="title"/>
          </p:nvPr>
        </p:nvSpPr>
        <p:spPr>
          <a:prstGeom prst="rect">
            <a:avLst/>
          </a:prstGeom>
        </p:spPr>
        <p:txBody>
          <a:bodyPr/>
          <a:lstStyle/>
          <a:p>
            <a:r>
              <a:t>Technical Debt</a:t>
            </a:r>
          </a:p>
        </p:txBody>
      </p:sp>
      <p:sp>
        <p:nvSpPr>
          <p:cNvPr id="237" name="Developer time is valuable: is this the best use of time today?…"/>
          <p:cNvSpPr txBox="1">
            <a:spLocks noGrp="1"/>
          </p:cNvSpPr>
          <p:nvPr>
            <p:ph type="body" idx="1"/>
          </p:nvPr>
        </p:nvSpPr>
        <p:spPr>
          <a:xfrm>
            <a:off x="323032" y="943371"/>
            <a:ext cx="11696203" cy="4348362"/>
          </a:xfrm>
          <a:prstGeom prst="rect">
            <a:avLst/>
          </a:prstGeom>
        </p:spPr>
        <p:txBody>
          <a:bodyPr/>
          <a:lstStyle/>
          <a:p>
            <a:r>
              <a:t>… is the accumulation of internal problems in a code base</a:t>
            </a:r>
          </a:p>
          <a:p>
            <a:pPr>
              <a:defRPr i="1"/>
            </a:pPr>
            <a:r>
              <a:t>Internal because they don’t show as user-visible failures</a:t>
            </a:r>
          </a:p>
          <a:p>
            <a:r>
              <a:t>Examples:</a:t>
            </a:r>
          </a:p>
          <a:p>
            <a:pPr lvl="1"/>
            <a:r>
              <a:t>Code Smells</a:t>
            </a:r>
          </a:p>
          <a:p>
            <a:pPr lvl="1"/>
            <a:r>
              <a:t>Missing tests</a:t>
            </a:r>
          </a:p>
          <a:p>
            <a:pPr lvl="1"/>
            <a:r>
              <a:t>Missing documentation</a:t>
            </a:r>
          </a:p>
          <a:p>
            <a:pPr lvl="1"/>
            <a:r>
              <a:t>Dependency on old versions of third-party systems</a:t>
            </a:r>
          </a:p>
          <a:p>
            <a:pPr lvl="1"/>
            <a:r>
              <a:t>Inefficient algorithms</a:t>
            </a:r>
          </a:p>
        </p:txBody>
      </p:sp>
      <p:sp>
        <p:nvSpPr>
          <p:cNvPr id="2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grpSp>
        <p:nvGrpSpPr>
          <p:cNvPr id="241" name="Picture 2"/>
          <p:cNvGrpSpPr/>
          <p:nvPr/>
        </p:nvGrpSpPr>
        <p:grpSpPr>
          <a:xfrm>
            <a:off x="8261762" y="2788560"/>
            <a:ext cx="3862135" cy="3263504"/>
            <a:chOff x="0" y="0"/>
            <a:chExt cx="3862134" cy="3263503"/>
          </a:xfrm>
        </p:grpSpPr>
        <p:sp>
          <p:nvSpPr>
            <p:cNvPr id="239" name="Rectangle"/>
            <p:cNvSpPr/>
            <p:nvPr/>
          </p:nvSpPr>
          <p:spPr>
            <a:xfrm>
              <a:off x="0" y="0"/>
              <a:ext cx="3862135" cy="3263504"/>
            </a:xfrm>
            <a:prstGeom prst="rect">
              <a:avLst/>
            </a:prstGeom>
            <a:solidFill>
              <a:srgbClr val="FFFFFF"/>
            </a:solidFill>
            <a:ln w="12700" cap="flat">
              <a:solidFill>
                <a:schemeClr val="accent1"/>
              </a:solidFill>
              <a:prstDash val="solid"/>
              <a:miter lim="800000"/>
            </a:ln>
            <a:effectLst/>
          </p:spPr>
          <p:txBody>
            <a:bodyPr wrap="square" lIns="45719" tIns="45719" rIns="45719" bIns="45719" numCol="1" anchor="ctr">
              <a:noAutofit/>
            </a:bodyPr>
            <a:lstStyle/>
            <a:p>
              <a:endParaRPr/>
            </a:p>
          </p:txBody>
        </p:sp>
        <p:pic>
          <p:nvPicPr>
            <p:cNvPr id="240" name="image8.png" descr="image8.png"/>
            <p:cNvPicPr>
              <a:picLocks noChangeAspect="1"/>
            </p:cNvPicPr>
            <p:nvPr/>
          </p:nvPicPr>
          <p:blipFill>
            <a:blip r:embed="rId2"/>
            <a:stretch>
              <a:fillRect/>
            </a:stretch>
          </p:blipFill>
          <p:spPr>
            <a:xfrm>
              <a:off x="0" y="0"/>
              <a:ext cx="3862135" cy="3263504"/>
            </a:xfrm>
            <a:prstGeom prst="rect">
              <a:avLst/>
            </a:prstGeom>
            <a:ln w="12700" cap="flat">
              <a:noFill/>
              <a:miter lim="400000"/>
            </a:ln>
            <a:effectLst/>
          </p:spPr>
        </p:pic>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iterate>
                                    <p:tmAbs val="0"/>
                                  </p:iterate>
                                  <p:childTnLst>
                                    <p:set>
                                      <p:cBhvr>
                                        <p:cTn id="6" fill="hold"/>
                                        <p:tgtEl>
                                          <p:spTgt spid="235"/>
                                        </p:tgtEl>
                                        <p:attrNameLst>
                                          <p:attrName>style.visibility</p:attrName>
                                        </p:attrNameLst>
                                      </p:cBhvr>
                                      <p:to>
                                        <p:strVal val="visible"/>
                                      </p:to>
                                    </p:set>
                                    <p:animEffect transition="in" filter="blinds(horizontal)">
                                      <p:cBhvr>
                                        <p:cTn id="7"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chnical debt"/>
          <p:cNvSpPr txBox="1">
            <a:spLocks noGrp="1"/>
          </p:cNvSpPr>
          <p:nvPr>
            <p:ph type="title"/>
          </p:nvPr>
        </p:nvSpPr>
        <p:spPr>
          <a:prstGeom prst="rect">
            <a:avLst/>
          </a:prstGeom>
        </p:spPr>
        <p:txBody>
          <a:bodyPr/>
          <a:lstStyle/>
          <a:p>
            <a:r>
              <a:t>Technical debt</a:t>
            </a:r>
          </a:p>
        </p:txBody>
      </p:sp>
      <p:sp>
        <p:nvSpPr>
          <p:cNvPr id="244" name="Text Placeholder 2"/>
          <p:cNvSpPr txBox="1">
            <a:spLocks noGrp="1"/>
          </p:cNvSpPr>
          <p:nvPr>
            <p:ph type="body" idx="1"/>
          </p:nvPr>
        </p:nvSpPr>
        <p:spPr>
          <a:prstGeom prst="rect">
            <a:avLst/>
          </a:prstGeom>
        </p:spPr>
        <p:txBody>
          <a:bodyPr/>
          <a:lstStyle/>
          <a:p>
            <a:pPr>
              <a:defRPr sz="2400"/>
            </a:pPr>
            <a:r>
              <a:t>…has costs, i.e. </a:t>
            </a:r>
            <a:r>
              <a:rPr>
                <a:solidFill>
                  <a:schemeClr val="accent2">
                    <a:satOff val="-18194"/>
                    <a:lumOff val="-11215"/>
                  </a:schemeClr>
                </a:solidFill>
              </a:rPr>
              <a:t>interest on the debt</a:t>
            </a:r>
          </a:p>
        </p:txBody>
      </p:sp>
      <p:sp>
        <p:nvSpPr>
          <p:cNvPr id="245" name="Content Placeholder 3"/>
          <p:cNvSpPr txBox="1"/>
          <p:nvPr/>
        </p:nvSpPr>
        <p:spPr>
          <a:xfrm>
            <a:off x="-713271" y="1709494"/>
            <a:ext cx="6748039" cy="3684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ormAutofit/>
          </a:bodyPr>
          <a:lstStyle/>
          <a:p>
            <a:pPr algn="r" defTabSz="685821">
              <a:lnSpc>
                <a:spcPct val="90000"/>
              </a:lnSpc>
              <a:spcBef>
                <a:spcPts val="700"/>
              </a:spcBef>
              <a:defRPr sz="2700" b="1">
                <a:latin typeface="+mj-lt"/>
                <a:ea typeface="+mj-ea"/>
                <a:cs typeface="+mj-cs"/>
                <a:sym typeface="Helvetica Neue"/>
              </a:defRPr>
            </a:pPr>
            <a:r>
              <a:t>Debt</a:t>
            </a:r>
          </a:p>
          <a:p>
            <a:pPr algn="r" defTabSz="685821">
              <a:lnSpc>
                <a:spcPct val="90000"/>
              </a:lnSpc>
              <a:spcBef>
                <a:spcPts val="700"/>
              </a:spcBef>
              <a:defRPr sz="2700">
                <a:latin typeface="+mj-lt"/>
                <a:ea typeface="+mj-ea"/>
                <a:cs typeface="+mj-cs"/>
                <a:sym typeface="Helvetica Neue"/>
              </a:defRPr>
            </a:pPr>
            <a:r>
              <a:t>Code Smells</a:t>
            </a:r>
            <a:endParaRPr sz="2500"/>
          </a:p>
          <a:p>
            <a:pPr algn="r" defTabSz="685821">
              <a:lnSpc>
                <a:spcPct val="90000"/>
              </a:lnSpc>
              <a:spcBef>
                <a:spcPts val="700"/>
              </a:spcBef>
              <a:defRPr sz="2700">
                <a:latin typeface="+mj-lt"/>
                <a:ea typeface="+mj-ea"/>
                <a:cs typeface="+mj-cs"/>
                <a:sym typeface="Helvetica Neue"/>
              </a:defRPr>
            </a:pPr>
            <a:r>
              <a:t>Missing tests</a:t>
            </a:r>
            <a:endParaRPr sz="2500"/>
          </a:p>
          <a:p>
            <a:pPr algn="r" defTabSz="685821">
              <a:lnSpc>
                <a:spcPct val="90000"/>
              </a:lnSpc>
              <a:spcBef>
                <a:spcPts val="700"/>
              </a:spcBef>
              <a:defRPr sz="2700">
                <a:latin typeface="+mj-lt"/>
                <a:ea typeface="+mj-ea"/>
                <a:cs typeface="+mj-cs"/>
                <a:sym typeface="Helvetica Neue"/>
              </a:defRPr>
            </a:pPr>
            <a:r>
              <a:t>Missing documentation</a:t>
            </a:r>
            <a:endParaRPr sz="2500"/>
          </a:p>
          <a:p>
            <a:pPr algn="r" defTabSz="685821">
              <a:lnSpc>
                <a:spcPct val="90000"/>
              </a:lnSpc>
              <a:spcBef>
                <a:spcPts val="700"/>
              </a:spcBef>
              <a:defRPr sz="2700">
                <a:latin typeface="+mj-lt"/>
                <a:ea typeface="+mj-ea"/>
                <a:cs typeface="+mj-cs"/>
                <a:sym typeface="Helvetica Neue"/>
              </a:defRPr>
            </a:pPr>
            <a:r>
              <a:t>Dependency on versions of third-party</a:t>
            </a:r>
            <a:endParaRPr sz="2500"/>
          </a:p>
          <a:p>
            <a:pPr algn="r" defTabSz="685821">
              <a:lnSpc>
                <a:spcPct val="90000"/>
              </a:lnSpc>
              <a:spcBef>
                <a:spcPts val="700"/>
              </a:spcBef>
              <a:defRPr sz="2700">
                <a:latin typeface="+mj-lt"/>
                <a:ea typeface="+mj-ea"/>
                <a:cs typeface="+mj-cs"/>
                <a:sym typeface="Helvetica Neue"/>
              </a:defRPr>
            </a:pPr>
            <a:r>
              <a:t>Inefficient/non-scalable algorithms</a:t>
            </a:r>
          </a:p>
        </p:txBody>
      </p:sp>
      <p:sp>
        <p:nvSpPr>
          <p:cNvPr id="246" name="Content Placeholder 5"/>
          <p:cNvSpPr txBox="1"/>
          <p:nvPr/>
        </p:nvSpPr>
        <p:spPr>
          <a:xfrm>
            <a:off x="6340280" y="1709494"/>
            <a:ext cx="5755382" cy="3684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ormAutofit/>
          </a:bodyPr>
          <a:lstStyle/>
          <a:p>
            <a:pPr algn="l" defTabSz="685821">
              <a:lnSpc>
                <a:spcPct val="90000"/>
              </a:lnSpc>
              <a:spcBef>
                <a:spcPts val="700"/>
              </a:spcBef>
              <a:defRPr sz="2700" b="1">
                <a:latin typeface="+mj-lt"/>
                <a:ea typeface="+mj-ea"/>
                <a:cs typeface="+mj-cs"/>
                <a:sym typeface="Helvetica Neue"/>
              </a:defRPr>
            </a:pPr>
            <a:r>
              <a:t>Cost</a:t>
            </a:r>
          </a:p>
          <a:p>
            <a:pPr algn="l" defTabSz="685821">
              <a:lnSpc>
                <a:spcPct val="90000"/>
              </a:lnSpc>
              <a:spcBef>
                <a:spcPts val="700"/>
              </a:spcBef>
              <a:defRPr sz="2700">
                <a:latin typeface="+mj-lt"/>
                <a:ea typeface="+mj-ea"/>
                <a:cs typeface="+mj-cs"/>
                <a:sym typeface="Helvetica Neue"/>
              </a:defRPr>
            </a:pPr>
            <a:r>
              <a:t>code is less flexible</a:t>
            </a:r>
          </a:p>
          <a:p>
            <a:pPr algn="l" defTabSz="685821">
              <a:lnSpc>
                <a:spcPct val="90000"/>
              </a:lnSpc>
              <a:spcBef>
                <a:spcPts val="700"/>
              </a:spcBef>
              <a:defRPr sz="2700">
                <a:latin typeface="+mj-lt"/>
                <a:ea typeface="+mj-ea"/>
                <a:cs typeface="+mj-cs"/>
                <a:sym typeface="Helvetica Neue"/>
              </a:defRPr>
            </a:pPr>
            <a:r>
              <a:t>need to revert breaking change</a:t>
            </a:r>
          </a:p>
          <a:p>
            <a:pPr algn="l" defTabSz="685821">
              <a:lnSpc>
                <a:spcPct val="90000"/>
              </a:lnSpc>
              <a:spcBef>
                <a:spcPts val="700"/>
              </a:spcBef>
              <a:defRPr sz="2700">
                <a:latin typeface="+mj-lt"/>
                <a:ea typeface="+mj-ea"/>
                <a:cs typeface="+mj-cs"/>
                <a:sym typeface="Helvetica Neue"/>
              </a:defRPr>
            </a:pPr>
            <a:r>
              <a:t>can’t figure out how to use</a:t>
            </a:r>
          </a:p>
          <a:p>
            <a:pPr algn="l" defTabSz="685821">
              <a:lnSpc>
                <a:spcPct val="90000"/>
              </a:lnSpc>
              <a:spcBef>
                <a:spcPts val="700"/>
              </a:spcBef>
              <a:defRPr sz="2700">
                <a:latin typeface="+mj-lt"/>
                <a:ea typeface="+mj-ea"/>
                <a:cs typeface="+mj-cs"/>
                <a:sym typeface="Helvetica Neue"/>
              </a:defRPr>
            </a:pPr>
            <a:r>
              <a:t>may have to maintain old system</a:t>
            </a:r>
          </a:p>
          <a:p>
            <a:pPr algn="l" defTabSz="685821">
              <a:lnSpc>
                <a:spcPct val="90000"/>
              </a:lnSpc>
              <a:spcBef>
                <a:spcPts val="700"/>
              </a:spcBef>
              <a:defRPr sz="2700">
                <a:latin typeface="+mj-lt"/>
                <a:ea typeface="+mj-ea"/>
                <a:cs typeface="+mj-cs"/>
                <a:sym typeface="Helvetica Neue"/>
              </a:defRPr>
            </a:pPr>
            <a:r>
              <a:t>lose potential customers</a:t>
            </a:r>
          </a:p>
        </p:txBody>
      </p:sp>
      <p:sp>
        <p:nvSpPr>
          <p:cNvPr id="247"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t>18</a:t>
            </a:fld>
            <a:endParaRP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itle 1"/>
          <p:cNvSpPr txBox="1">
            <a:spLocks noGrp="1"/>
          </p:cNvSpPr>
          <p:nvPr>
            <p:ph type="title"/>
          </p:nvPr>
        </p:nvSpPr>
        <p:spPr>
          <a:prstGeom prst="rect">
            <a:avLst/>
          </a:prstGeom>
        </p:spPr>
        <p:txBody>
          <a:bodyPr/>
          <a:lstStyle/>
          <a:p>
            <a:r>
              <a:t>Interest accrues over time</a:t>
            </a:r>
          </a:p>
        </p:txBody>
      </p:sp>
      <p:sp>
        <p:nvSpPr>
          <p:cNvPr id="250" name="Double-click to edit"/>
          <p:cNvSpPr txBox="1">
            <a:spLocks noGrp="1"/>
          </p:cNvSpPr>
          <p:nvPr>
            <p:ph type="body" sz="quarter" idx="1"/>
          </p:nvPr>
        </p:nvSpPr>
        <p:spPr>
          <a:xfrm>
            <a:off x="335732" y="943371"/>
            <a:ext cx="11696203" cy="467819"/>
          </a:xfrm>
          <a:prstGeom prst="rect">
            <a:avLst/>
          </a:prstGeom>
        </p:spPr>
        <p:txBody>
          <a:bodyPr/>
          <a:lstStyle/>
          <a:p>
            <a:endParaRPr/>
          </a:p>
        </p:txBody>
      </p:sp>
      <p:sp>
        <p:nvSpPr>
          <p:cNvPr id="251"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252" name="Straight Arrow Connector 10"/>
          <p:cNvSpPr/>
          <p:nvPr/>
        </p:nvSpPr>
        <p:spPr>
          <a:xfrm>
            <a:off x="3282032" y="4098726"/>
            <a:ext cx="5706071" cy="1"/>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3" name="Rectangle"/>
          <p:cNvSpPr/>
          <p:nvPr/>
        </p:nvSpPr>
        <p:spPr>
          <a:xfrm>
            <a:off x="2538636" y="3646660"/>
            <a:ext cx="693169" cy="341562"/>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4" name="Cost"/>
          <p:cNvSpPr txBox="1"/>
          <p:nvPr/>
        </p:nvSpPr>
        <p:spPr>
          <a:xfrm>
            <a:off x="2659401" y="3880217"/>
            <a:ext cx="943213" cy="27486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lvl1pPr algn="l" defTabSz="1219169">
              <a:defRPr sz="1500">
                <a:latin typeface="+mj-lt"/>
                <a:ea typeface="+mj-ea"/>
                <a:cs typeface="+mj-cs"/>
                <a:sym typeface="Helvetica Neue"/>
              </a:defRPr>
            </a:lvl1pPr>
          </a:lstStyle>
          <a:p>
            <a:r>
              <a:t>Cost</a:t>
            </a:r>
          </a:p>
        </p:txBody>
      </p:sp>
      <p:sp>
        <p:nvSpPr>
          <p:cNvPr id="255" name="Straight Connector 14"/>
          <p:cNvSpPr/>
          <p:nvPr/>
        </p:nvSpPr>
        <p:spPr>
          <a:xfrm flipV="1">
            <a:off x="3452812" y="2913310"/>
            <a:ext cx="3887764" cy="1074913"/>
          </a:xfrm>
          <a:prstGeom prst="line">
            <a:avLst/>
          </a:prstGeom>
          <a:ln>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6" name="Straight Connector 15"/>
          <p:cNvSpPr/>
          <p:nvPr/>
        </p:nvSpPr>
        <p:spPr>
          <a:xfrm>
            <a:off x="7347273" y="2920008"/>
            <a:ext cx="1028031" cy="1088306"/>
          </a:xfrm>
          <a:prstGeom prst="line">
            <a:avLst/>
          </a:prstGeom>
          <a:ln w="127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7" name="Straight Arrow Connector 18"/>
          <p:cNvSpPr/>
          <p:nvPr/>
        </p:nvSpPr>
        <p:spPr>
          <a:xfrm flipV="1">
            <a:off x="3298774" y="2842988"/>
            <a:ext cx="1" cy="1272482"/>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8" name="Rectangle"/>
          <p:cNvSpPr/>
          <p:nvPr/>
        </p:nvSpPr>
        <p:spPr>
          <a:xfrm>
            <a:off x="3469556" y="4334352"/>
            <a:ext cx="1064917" cy="342293"/>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9" name="Time"/>
          <p:cNvSpPr txBox="1"/>
          <p:nvPr/>
        </p:nvSpPr>
        <p:spPr>
          <a:xfrm>
            <a:off x="3230774" y="4194686"/>
            <a:ext cx="943213" cy="3758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lstStyle>
            <a:lvl1pPr algn="l" defTabSz="1219169">
              <a:defRPr sz="1900"/>
            </a:lvl1pPr>
          </a:lstStyle>
          <a:p>
            <a:r>
              <a:t>Time</a:t>
            </a:r>
          </a:p>
        </p:txBody>
      </p:sp>
      <p:sp>
        <p:nvSpPr>
          <p:cNvPr id="260" name="Straight Connector 23"/>
          <p:cNvSpPr/>
          <p:nvPr/>
        </p:nvSpPr>
        <p:spPr>
          <a:xfrm flipV="1">
            <a:off x="3308821" y="3425651"/>
            <a:ext cx="5769694" cy="127249"/>
          </a:xfrm>
          <a:prstGeom prst="line">
            <a:avLst/>
          </a:prstGeom>
          <a:ln>
            <a:solidFill>
              <a:srgbClr val="000000"/>
            </a:solidFill>
            <a:prstDash val="dashDot"/>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61" name="Rectangle"/>
          <p:cNvSpPr/>
          <p:nvPr/>
        </p:nvSpPr>
        <p:spPr>
          <a:xfrm>
            <a:off x="3359052" y="3355330"/>
            <a:ext cx="1612924" cy="127248"/>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2" name="Break even point"/>
          <p:cNvSpPr txBox="1"/>
          <p:nvPr/>
        </p:nvSpPr>
        <p:spPr>
          <a:xfrm>
            <a:off x="9166900" y="3288629"/>
            <a:ext cx="2553335" cy="3059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lvl1pPr algn="l" defTabSz="1219169">
              <a:defRPr sz="1800"/>
            </a:lvl1pPr>
          </a:lstStyle>
          <a:p>
            <a:r>
              <a:t>Break even point</a:t>
            </a:r>
          </a:p>
        </p:txBody>
      </p:sp>
      <p:sp>
        <p:nvSpPr>
          <p:cNvPr id="263" name="Rectangle"/>
          <p:cNvSpPr/>
          <p:nvPr/>
        </p:nvSpPr>
        <p:spPr>
          <a:xfrm rot="20844439">
            <a:off x="4149980" y="3697128"/>
            <a:ext cx="1035773" cy="247966"/>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4" name="Technical Debt"/>
          <p:cNvSpPr txBox="1"/>
          <p:nvPr/>
        </p:nvSpPr>
        <p:spPr>
          <a:xfrm rot="20844439">
            <a:off x="4169685" y="3556774"/>
            <a:ext cx="2005955" cy="3031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lvl1pPr algn="l" defTabSz="1219169">
              <a:defRPr sz="1900"/>
            </a:lvl1pPr>
          </a:lstStyle>
          <a:p>
            <a:r>
              <a:t>Technical Debt</a:t>
            </a:r>
          </a:p>
        </p:txBody>
      </p:sp>
      <p:sp>
        <p:nvSpPr>
          <p:cNvPr id="265" name="Rectangle"/>
          <p:cNvSpPr/>
          <p:nvPr/>
        </p:nvSpPr>
        <p:spPr>
          <a:xfrm>
            <a:off x="6247511" y="4444429"/>
            <a:ext cx="3086989" cy="1260320"/>
          </a:xfrm>
          <a:prstGeom prst="rect">
            <a:avLst/>
          </a:prstGeom>
          <a:solidFill>
            <a:srgbClr val="FBE5D6"/>
          </a:solidFill>
          <a:ln w="3175">
            <a:solidFill>
              <a:srgbClr val="0070C0"/>
            </a:solidFill>
            <a:miter/>
          </a:ln>
        </p:spPr>
        <p:txBody>
          <a:bodyPr lIns="19049" tIns="19049" rIns="19049" bIns="19049" anchor="ctr"/>
          <a:lstStyle/>
          <a:p>
            <a:pPr algn="l" defTabSz="1219169">
              <a:defRPr sz="1100">
                <a:solidFill>
                  <a:srgbClr val="FFFFFF"/>
                </a:solidFill>
              </a:defRPr>
            </a:pPr>
            <a:endParaRPr/>
          </a:p>
        </p:txBody>
      </p:sp>
      <p:sp>
        <p:nvSpPr>
          <p:cNvPr id="266" name="Invest time to paying off technical debt…"/>
          <p:cNvSpPr txBox="1"/>
          <p:nvPr/>
        </p:nvSpPr>
        <p:spPr>
          <a:xfrm>
            <a:off x="6284123" y="4494259"/>
            <a:ext cx="3013766" cy="116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1219169">
              <a:defRPr sz="2400">
                <a:latin typeface="+mj-lt"/>
                <a:ea typeface="+mj-ea"/>
                <a:cs typeface="+mj-cs"/>
                <a:sym typeface="Helvetica Neue"/>
              </a:defRPr>
            </a:pPr>
            <a:r>
              <a:t>Invest time to paying off technical debt</a:t>
            </a:r>
            <a:endParaRPr>
              <a:solidFill>
                <a:srgbClr val="FFFFFF"/>
              </a:solidFill>
            </a:endParaRPr>
          </a:p>
          <a:p>
            <a:pPr algn="l" defTabSz="1219169">
              <a:defRPr sz="2400">
                <a:latin typeface="+mj-lt"/>
                <a:ea typeface="+mj-ea"/>
                <a:cs typeface="+mj-cs"/>
                <a:sym typeface="Helvetica Neue"/>
              </a:defRPr>
            </a:pPr>
            <a:r>
              <a:t>=&gt; Refactoring</a:t>
            </a:r>
          </a:p>
        </p:txBody>
      </p:sp>
      <p:sp>
        <p:nvSpPr>
          <p:cNvPr id="267" name="Arrow: Up 3"/>
          <p:cNvSpPr/>
          <p:nvPr/>
        </p:nvSpPr>
        <p:spPr>
          <a:xfrm>
            <a:off x="7172823" y="3169922"/>
            <a:ext cx="348900" cy="1260320"/>
          </a:xfrm>
          <a:custGeom>
            <a:avLst/>
            <a:gdLst/>
            <a:ahLst/>
            <a:cxnLst>
              <a:cxn ang="0">
                <a:pos x="wd2" y="hd2"/>
              </a:cxn>
              <a:cxn ang="5400000">
                <a:pos x="wd2" y="hd2"/>
              </a:cxn>
              <a:cxn ang="10800000">
                <a:pos x="wd2" y="hd2"/>
              </a:cxn>
              <a:cxn ang="16200000">
                <a:pos x="wd2" y="hd2"/>
              </a:cxn>
            </a:cxnLst>
            <a:rect l="0" t="0" r="r" b="b"/>
            <a:pathLst>
              <a:path w="21600" h="21600" extrusionOk="0">
                <a:moveTo>
                  <a:pt x="0" y="2990"/>
                </a:moveTo>
                <a:lnTo>
                  <a:pt x="10800" y="0"/>
                </a:lnTo>
                <a:lnTo>
                  <a:pt x="21600" y="2990"/>
                </a:lnTo>
                <a:lnTo>
                  <a:pt x="16200" y="2990"/>
                </a:lnTo>
                <a:lnTo>
                  <a:pt x="16200" y="21600"/>
                </a:lnTo>
                <a:lnTo>
                  <a:pt x="5400" y="21600"/>
                </a:lnTo>
                <a:lnTo>
                  <a:pt x="5400" y="2990"/>
                </a:lnTo>
                <a:close/>
              </a:path>
            </a:pathLst>
          </a:custGeom>
          <a:solidFill>
            <a:srgbClr val="FBE5D6"/>
          </a:solidFill>
          <a:ln w="3175">
            <a:solidFill>
              <a:srgbClr val="0070C0"/>
            </a:solidFill>
            <a:miter/>
          </a:ln>
        </p:spPr>
        <p:txBody>
          <a:bodyPr lIns="19049" tIns="19049" rIns="19049" bIns="19049" anchor="ctr"/>
          <a:lstStyle/>
          <a:p>
            <a:pPr algn="l" defTabSz="1219169">
              <a:defRPr sz="1100"/>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Learning Goals"/>
          <p:cNvSpPr txBox="1">
            <a:spLocks noGrp="1"/>
          </p:cNvSpPr>
          <p:nvPr>
            <p:ph type="title"/>
          </p:nvPr>
        </p:nvSpPr>
        <p:spPr>
          <a:prstGeom prst="rect">
            <a:avLst/>
          </a:prstGeom>
        </p:spPr>
        <p:txBody>
          <a:bodyPr/>
          <a:lstStyle/>
          <a:p>
            <a:r>
              <a:t>Learning Goals</a:t>
            </a:r>
          </a:p>
        </p:txBody>
      </p:sp>
      <p:sp>
        <p:nvSpPr>
          <p:cNvPr id="126" name="By the end of this lesson, you should be able to…"/>
          <p:cNvSpPr txBox="1">
            <a:spLocks noGrp="1"/>
          </p:cNvSpPr>
          <p:nvPr>
            <p:ph type="body" idx="1"/>
          </p:nvPr>
        </p:nvSpPr>
        <p:spPr>
          <a:prstGeom prst="rect">
            <a:avLst/>
          </a:prstGeom>
        </p:spPr>
        <p:txBody>
          <a:bodyPr/>
          <a:lstStyle/>
          <a:p>
            <a:r>
              <a:t>By the end of this lesson, you should be able to…</a:t>
            </a:r>
          </a:p>
          <a:p>
            <a:pPr lvl="1">
              <a:lnSpc>
                <a:spcPct val="90000"/>
              </a:lnSpc>
            </a:pPr>
            <a:r>
              <a:t>Define </a:t>
            </a:r>
            <a:r>
              <a:rPr i="1"/>
              <a:t>refactoring, technical debt,</a:t>
            </a:r>
            <a:r>
              <a:t> and give examples.</a:t>
            </a:r>
          </a:p>
          <a:p>
            <a:pPr lvl="1">
              <a:lnSpc>
                <a:spcPct val="90000"/>
              </a:lnSpc>
            </a:pPr>
            <a:r>
              <a:t>Explain how refactoring fits into agile process and help reduce technical debt</a:t>
            </a:r>
          </a:p>
          <a:p>
            <a:pPr lvl="1">
              <a:lnSpc>
                <a:spcPct val="90000"/>
              </a:lnSpc>
            </a:pPr>
            <a:r>
              <a:t>Suggest when it may be appropriate to accrue technical debt and when it may be appropriate to retire it</a:t>
            </a:r>
          </a:p>
        </p:txBody>
      </p:sp>
      <p:sp>
        <p:nvSpPr>
          <p:cNvPr id="127"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1" name="Picture 13" descr="Picture 13"/>
          <p:cNvPicPr>
            <a:picLocks noChangeAspect="1"/>
          </p:cNvPicPr>
          <p:nvPr/>
        </p:nvPicPr>
        <p:blipFill>
          <a:blip r:embed="rId3"/>
          <a:stretch>
            <a:fillRect/>
          </a:stretch>
        </p:blipFill>
        <p:spPr>
          <a:xfrm>
            <a:off x="5205165" y="1065407"/>
            <a:ext cx="7182918" cy="4602121"/>
          </a:xfrm>
          <a:prstGeom prst="rect">
            <a:avLst/>
          </a:prstGeom>
          <a:ln w="12700">
            <a:miter lim="400000"/>
          </a:ln>
        </p:spPr>
      </p:pic>
      <p:sp>
        <p:nvSpPr>
          <p:cNvPr id="272" name="Title 1"/>
          <p:cNvSpPr txBox="1">
            <a:spLocks noGrp="1"/>
          </p:cNvSpPr>
          <p:nvPr>
            <p:ph type="title"/>
          </p:nvPr>
        </p:nvSpPr>
        <p:spPr>
          <a:prstGeom prst="rect">
            <a:avLst/>
          </a:prstGeom>
        </p:spPr>
        <p:txBody>
          <a:bodyPr/>
          <a:lstStyle/>
          <a:p>
            <a:r>
              <a:t>Make Technical Debt Visible</a:t>
            </a:r>
          </a:p>
        </p:txBody>
      </p:sp>
      <p:sp>
        <p:nvSpPr>
          <p:cNvPr id="273" name="Content Placeholder 2"/>
          <p:cNvSpPr txBox="1">
            <a:spLocks noGrp="1"/>
          </p:cNvSpPr>
          <p:nvPr>
            <p:ph type="body" idx="1"/>
          </p:nvPr>
        </p:nvSpPr>
        <p:spPr>
          <a:prstGeom prst="rect">
            <a:avLst/>
          </a:prstGeom>
        </p:spPr>
        <p:txBody>
          <a:bodyPr/>
          <a:lstStyle/>
          <a:p>
            <a:r>
              <a:t>Here are the steps:</a:t>
            </a:r>
          </a:p>
          <a:p>
            <a:pPr lvl="1"/>
            <a:r>
              <a:t>Plan the ideal</a:t>
            </a:r>
          </a:p>
          <a:p>
            <a:pPr lvl="1"/>
            <a:r>
              <a:t>Track your actual</a:t>
            </a:r>
          </a:p>
          <a:p>
            <a:pPr lvl="1"/>
            <a:r>
              <a:t>Track what you spend on waste </a:t>
            </a:r>
          </a:p>
          <a:p>
            <a:pPr lvl="1"/>
            <a:r>
              <a:t>Put it all together</a:t>
            </a:r>
          </a:p>
        </p:txBody>
      </p:sp>
      <p:sp>
        <p:nvSpPr>
          <p:cNvPr id="274"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
        <p:nvSpPr>
          <p:cNvPr id="275" name="TextBox 7"/>
          <p:cNvSpPr txBox="1"/>
          <p:nvPr/>
        </p:nvSpPr>
        <p:spPr>
          <a:xfrm>
            <a:off x="5566309" y="6386875"/>
            <a:ext cx="5074670" cy="280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defRPr sz="1400"/>
            </a:pPr>
            <a:r>
              <a:rPr>
                <a:hlinkClick r:id="rId4"/>
              </a:rPr>
              <a:t>https://www.scrum.org/resources/blog/making-tech-debt-visible</a:t>
            </a:r>
            <a:r>
              <a:t> </a:t>
            </a:r>
          </a:p>
        </p:txBody>
      </p:sp>
      <p:sp>
        <p:nvSpPr>
          <p:cNvPr id="276" name="Help stakeholders visualize data (like progress, effect of debt, refactoring)"/>
          <p:cNvSpPr txBox="1"/>
          <p:nvPr/>
        </p:nvSpPr>
        <p:spPr>
          <a:xfrm>
            <a:off x="5115983" y="5840509"/>
            <a:ext cx="6898827" cy="345788"/>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sz="1800">
                <a:solidFill>
                  <a:srgbClr val="FFFFFF"/>
                </a:solidFill>
              </a:defRPr>
            </a:lvl1pPr>
          </a:lstStyle>
          <a:p>
            <a:r>
              <a:t>Help stakeholders visualize data (like progress, effect of debt, refactoring)</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Reasons to go into Debt"/>
          <p:cNvSpPr txBox="1">
            <a:spLocks noGrp="1"/>
          </p:cNvSpPr>
          <p:nvPr>
            <p:ph type="title"/>
          </p:nvPr>
        </p:nvSpPr>
        <p:spPr>
          <a:prstGeom prst="rect">
            <a:avLst/>
          </a:prstGeom>
        </p:spPr>
        <p:txBody>
          <a:bodyPr/>
          <a:lstStyle/>
          <a:p>
            <a:r>
              <a:t>Reasons to go into Debt</a:t>
            </a:r>
          </a:p>
        </p:txBody>
      </p:sp>
      <p:sp>
        <p:nvSpPr>
          <p:cNvPr id="281" name="Content Placeholder 2"/>
          <p:cNvSpPr txBox="1">
            <a:spLocks noGrp="1"/>
          </p:cNvSpPr>
          <p:nvPr>
            <p:ph type="body" idx="1"/>
          </p:nvPr>
        </p:nvSpPr>
        <p:spPr>
          <a:prstGeom prst="rect">
            <a:avLst/>
          </a:prstGeom>
        </p:spPr>
        <p:txBody>
          <a:bodyPr/>
          <a:lstStyle/>
          <a:p>
            <a:r>
              <a:t>Prototyping</a:t>
            </a:r>
          </a:p>
          <a:p>
            <a:pPr lvl="1"/>
            <a:r>
              <a:t>If code will be discarded, or rewritten, don’t waste time perfecting it</a:t>
            </a:r>
          </a:p>
          <a:p>
            <a:r>
              <a:t>Getting a product out the door</a:t>
            </a:r>
          </a:p>
          <a:p>
            <a:pPr lvl="1"/>
            <a:r>
              <a:t>Time is often crucial in a competitive environment</a:t>
            </a:r>
          </a:p>
          <a:p>
            <a:r>
              <a:t>Fixing a critical failure</a:t>
            </a:r>
          </a:p>
          <a:p>
            <a:pPr lvl="1"/>
            <a:r>
              <a:t>People are waiting</a:t>
            </a:r>
          </a:p>
          <a:p>
            <a:r>
              <a:t>Maybe a simple algorithm is good enough</a:t>
            </a:r>
          </a:p>
          <a:p>
            <a:pPr lvl="1"/>
            <a:r>
              <a:t>“Premature optimization is the root of all evil” — Tony Hoare, Donald Knuth</a:t>
            </a:r>
          </a:p>
        </p:txBody>
      </p:sp>
      <p:sp>
        <p:nvSpPr>
          <p:cNvPr id="282"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Architectural debt is costliest"/>
          <p:cNvSpPr txBox="1">
            <a:spLocks noGrp="1"/>
          </p:cNvSpPr>
          <p:nvPr>
            <p:ph type="title"/>
          </p:nvPr>
        </p:nvSpPr>
        <p:spPr>
          <a:prstGeom prst="rect">
            <a:avLst/>
          </a:prstGeom>
        </p:spPr>
        <p:txBody>
          <a:bodyPr/>
          <a:lstStyle/>
          <a:p>
            <a:r>
              <a:t>Architectural debt is costliest</a:t>
            </a:r>
          </a:p>
        </p:txBody>
      </p:sp>
      <p:sp>
        <p:nvSpPr>
          <p:cNvPr id="285" name="Content Placeholder 2"/>
          <p:cNvSpPr txBox="1">
            <a:spLocks noGrp="1"/>
          </p:cNvSpPr>
          <p:nvPr>
            <p:ph type="body" idx="1"/>
          </p:nvPr>
        </p:nvSpPr>
        <p:spPr>
          <a:prstGeom prst="rect">
            <a:avLst/>
          </a:prstGeom>
        </p:spPr>
        <p:txBody>
          <a:bodyPr/>
          <a:lstStyle/>
          <a:p>
            <a:r>
              <a:t>Total cost of ownership generally higher than implementation-level issues; harder to get out of choices of:</a:t>
            </a:r>
          </a:p>
          <a:p>
            <a:pPr lvl="1"/>
            <a:r>
              <a:t>Language</a:t>
            </a:r>
          </a:p>
          <a:p>
            <a:pPr lvl="1"/>
            <a:r>
              <a:t>Middleware frameworks</a:t>
            </a:r>
          </a:p>
          <a:p>
            <a:pPr lvl="1"/>
            <a:r>
              <a:t>Deployment pipeline</a:t>
            </a:r>
          </a:p>
          <a:p>
            <a:r>
              <a:t>Consider: </a:t>
            </a:r>
          </a:p>
          <a:p>
            <a:pPr lvl="1"/>
            <a:r>
              <a:t>What are the quality attributes that our software needs to ultimately satisfy?</a:t>
            </a:r>
          </a:p>
          <a:p>
            <a:pPr lvl="1"/>
            <a:r>
              <a:t>How do these architectural decisions reflect those attributes?</a:t>
            </a:r>
          </a:p>
        </p:txBody>
      </p:sp>
      <p:sp>
        <p:nvSpPr>
          <p:cNvPr id="28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itle 1"/>
          <p:cNvSpPr txBox="1">
            <a:spLocks noGrp="1"/>
          </p:cNvSpPr>
          <p:nvPr>
            <p:ph type="title"/>
          </p:nvPr>
        </p:nvSpPr>
        <p:spPr>
          <a:prstGeom prst="rect">
            <a:avLst/>
          </a:prstGeom>
        </p:spPr>
        <p:txBody>
          <a:bodyPr/>
          <a:lstStyle>
            <a:lvl1pPr>
              <a:defRPr sz="3600" spc="-133"/>
            </a:lvl1pPr>
          </a:lstStyle>
          <a:p>
            <a:r>
              <a:t>Y2K bug as example of architectural debt</a:t>
            </a:r>
          </a:p>
        </p:txBody>
      </p:sp>
      <p:sp>
        <p:nvSpPr>
          <p:cNvPr id="291" name="Text Placeholder 2"/>
          <p:cNvSpPr txBox="1">
            <a:spLocks noGrp="1"/>
          </p:cNvSpPr>
          <p:nvPr>
            <p:ph type="body" sz="half" idx="1"/>
          </p:nvPr>
        </p:nvSpPr>
        <p:spPr>
          <a:xfrm>
            <a:off x="335732" y="943371"/>
            <a:ext cx="11696203" cy="1458075"/>
          </a:xfrm>
          <a:prstGeom prst="rect">
            <a:avLst/>
          </a:prstGeom>
        </p:spPr>
        <p:txBody>
          <a:bodyPr/>
          <a:lstStyle/>
          <a:p>
            <a:r>
              <a:t>How many digits does it take to store a year?</a:t>
            </a:r>
          </a:p>
        </p:txBody>
      </p:sp>
      <p:sp>
        <p:nvSpPr>
          <p:cNvPr id="2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23</a:t>
            </a:fld>
            <a:endParaRPr/>
          </a:p>
        </p:txBody>
      </p:sp>
      <p:pic>
        <p:nvPicPr>
          <p:cNvPr id="293" name="Picture 2" descr="Picture 2"/>
          <p:cNvPicPr>
            <a:picLocks noChangeAspect="1"/>
          </p:cNvPicPr>
          <p:nvPr/>
        </p:nvPicPr>
        <p:blipFill>
          <a:blip r:embed="rId3"/>
          <a:stretch>
            <a:fillRect/>
          </a:stretch>
        </p:blipFill>
        <p:spPr>
          <a:xfrm>
            <a:off x="515773" y="1470761"/>
            <a:ext cx="3851210" cy="5307723"/>
          </a:xfrm>
          <a:prstGeom prst="rect">
            <a:avLst/>
          </a:prstGeom>
          <a:ln w="12700">
            <a:miter lim="400000"/>
          </a:ln>
        </p:spPr>
      </p:pic>
      <p:sp>
        <p:nvSpPr>
          <p:cNvPr id="294" name="TextBox 4"/>
          <p:cNvSpPr txBox="1"/>
          <p:nvPr/>
        </p:nvSpPr>
        <p:spPr>
          <a:xfrm>
            <a:off x="439648" y="5464655"/>
            <a:ext cx="3851210" cy="329233"/>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9049" tIns="19049" rIns="19049" bIns="19049" anchor="ctr">
            <a:spAutoFit/>
          </a:bodyPr>
          <a:lstStyle>
            <a:lvl1pPr defTabSz="1219169">
              <a:defRPr sz="2300" b="1">
                <a:solidFill>
                  <a:srgbClr val="5E5E5E"/>
                </a:solidFill>
              </a:defRPr>
            </a:lvl1pPr>
          </a:lstStyle>
          <a:p>
            <a:r>
              <a:t>$24,847 in 2023 USD</a:t>
            </a:r>
          </a:p>
        </p:txBody>
      </p:sp>
      <p:sp>
        <p:nvSpPr>
          <p:cNvPr id="295" name="TextBox 7"/>
          <p:cNvSpPr txBox="1"/>
          <p:nvPr/>
        </p:nvSpPr>
        <p:spPr>
          <a:xfrm>
            <a:off x="4846515" y="3657567"/>
            <a:ext cx="6527344" cy="15010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lvl1pPr defTabSz="1219169">
              <a:defRPr sz="3100">
                <a:solidFill>
                  <a:srgbClr val="5E5E5E"/>
                </a:solidFill>
                <a:latin typeface="+mj-lt"/>
                <a:ea typeface="+mj-ea"/>
                <a:cs typeface="+mj-cs"/>
                <a:sym typeface="Helvetica Neue"/>
              </a:defRPr>
            </a:lvl1pPr>
          </a:lstStyle>
          <a:p>
            <a:r>
              <a:t>“I just never imagined anyone would be using these systems 10 years later, let alone 20.”</a:t>
            </a:r>
          </a:p>
        </p:txBody>
      </p:sp>
      <p:sp>
        <p:nvSpPr>
          <p:cNvPr id="296" name="TextBox 10"/>
          <p:cNvSpPr txBox="1"/>
          <p:nvPr/>
        </p:nvSpPr>
        <p:spPr>
          <a:xfrm>
            <a:off x="5151073" y="6414760"/>
            <a:ext cx="5534887" cy="43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pPr algn="r" defTabSz="1219169">
              <a:defRPr sz="1100">
                <a:solidFill>
                  <a:srgbClr val="3D3B49"/>
                </a:solidFill>
                <a:latin typeface="Guardian Sans Text"/>
                <a:ea typeface="Guardian Sans Text"/>
                <a:cs typeface="Guardian Sans Text"/>
                <a:sym typeface="Guardian Sans Text"/>
              </a:defRPr>
            </a:pPr>
            <a:r>
              <a:t>Kruchten, Nord, Ozkaya:</a:t>
            </a:r>
            <a:endParaRPr>
              <a:latin typeface="Calibri"/>
              <a:ea typeface="Calibri"/>
              <a:cs typeface="Calibri"/>
              <a:sym typeface="Calibri"/>
            </a:endParaRPr>
          </a:p>
          <a:p>
            <a:pPr algn="r" defTabSz="1219169">
              <a:defRPr sz="1300">
                <a:solidFill>
                  <a:srgbClr val="3D3B49"/>
                </a:solidFill>
                <a:latin typeface="Guardian Sans Text"/>
                <a:ea typeface="Guardian Sans Text"/>
                <a:cs typeface="Guardian Sans Text"/>
                <a:sym typeface="Guardian Sans Text"/>
              </a:defRPr>
            </a:pPr>
            <a:r>
              <a:t>“Managing Technical Debt: Reducing Friction in Software Development”</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Evolving languages make debt"/>
          <p:cNvSpPr txBox="1">
            <a:spLocks noGrp="1"/>
          </p:cNvSpPr>
          <p:nvPr>
            <p:ph type="title"/>
          </p:nvPr>
        </p:nvSpPr>
        <p:spPr>
          <a:prstGeom prst="rect">
            <a:avLst/>
          </a:prstGeom>
        </p:spPr>
        <p:txBody>
          <a:bodyPr/>
          <a:lstStyle/>
          <a:p>
            <a:r>
              <a:t>Evolving languages make debt</a:t>
            </a:r>
          </a:p>
        </p:txBody>
      </p:sp>
      <p:sp>
        <p:nvSpPr>
          <p:cNvPr id="301" name="Choice of language can cause technical debt, particularly if that language is rapidly evolving.…"/>
          <p:cNvSpPr txBox="1">
            <a:spLocks noGrp="1"/>
          </p:cNvSpPr>
          <p:nvPr>
            <p:ph type="body" idx="1"/>
          </p:nvPr>
        </p:nvSpPr>
        <p:spPr>
          <a:prstGeom prst="rect">
            <a:avLst/>
          </a:prstGeom>
        </p:spPr>
        <p:txBody>
          <a:bodyPr/>
          <a:lstStyle/>
          <a:p>
            <a:pPr defTabSz="457200">
              <a:lnSpc>
                <a:spcPct val="117999"/>
              </a:lnSpc>
              <a:spcBef>
                <a:spcPts val="0"/>
              </a:spcBef>
              <a:defRPr sz="2100"/>
            </a:pPr>
            <a:r>
              <a:t>Choice of language can cause technical debt, particularly if that language is rapidly evolving.</a:t>
            </a:r>
          </a:p>
          <a:p>
            <a:pPr defTabSz="457200">
              <a:lnSpc>
                <a:spcPct val="117999"/>
              </a:lnSpc>
              <a:spcBef>
                <a:spcPts val="0"/>
              </a:spcBef>
              <a:defRPr sz="2100"/>
            </a:pPr>
            <a:r>
              <a:t>Consider JavaScript</a:t>
            </a:r>
          </a:p>
        </p:txBody>
      </p:sp>
      <p:sp>
        <p:nvSpPr>
          <p:cNvPr id="302"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24</a:t>
            </a:fld>
            <a:endParaRPr/>
          </a:p>
        </p:txBody>
      </p:sp>
      <p:pic>
        <p:nvPicPr>
          <p:cNvPr id="303" name="Picture 1" descr="Picture 1"/>
          <p:cNvPicPr>
            <a:picLocks noChangeAspect="1"/>
          </p:cNvPicPr>
          <p:nvPr/>
        </p:nvPicPr>
        <p:blipFill>
          <a:blip r:embed="rId3"/>
          <a:stretch>
            <a:fillRect/>
          </a:stretch>
        </p:blipFill>
        <p:spPr>
          <a:xfrm>
            <a:off x="1626691" y="2227957"/>
            <a:ext cx="8938618" cy="2402086"/>
          </a:xfrm>
          <a:prstGeom prst="rect">
            <a:avLst/>
          </a:prstGeom>
          <a:ln w="12700">
            <a:miter lim="400000"/>
          </a:ln>
        </p:spPr>
      </p:pic>
      <p:sp>
        <p:nvSpPr>
          <p:cNvPr id="304" name="Classes…"/>
          <p:cNvSpPr txBox="1"/>
          <p:nvPr/>
        </p:nvSpPr>
        <p:spPr>
          <a:xfrm>
            <a:off x="9244014" y="4236944"/>
            <a:ext cx="959134" cy="637889"/>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p>
            <a:pPr>
              <a:defRPr sz="1800">
                <a:solidFill>
                  <a:srgbClr val="FFFFFF"/>
                </a:solidFill>
              </a:defRPr>
            </a:pPr>
            <a:r>
              <a:t>Classes</a:t>
            </a:r>
          </a:p>
          <a:p>
            <a:pPr>
              <a:defRPr sz="1800">
                <a:solidFill>
                  <a:srgbClr val="FFFFFF"/>
                </a:solidFill>
              </a:defRPr>
            </a:pPr>
            <a:r>
              <a:t>Promises</a:t>
            </a:r>
          </a:p>
        </p:txBody>
      </p:sp>
      <p:sp>
        <p:nvSpPr>
          <p:cNvPr id="305" name="PLUS:…"/>
          <p:cNvSpPr txBox="1"/>
          <p:nvPr/>
        </p:nvSpPr>
        <p:spPr>
          <a:xfrm>
            <a:off x="1720953" y="4748413"/>
            <a:ext cx="5719502" cy="1219285"/>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defRPr sz="1900">
                <a:solidFill>
                  <a:srgbClr val="FFFFFF"/>
                </a:solidFill>
              </a:defRPr>
            </a:pPr>
            <a:r>
              <a:t>PLUS:</a:t>
            </a:r>
          </a:p>
          <a:p>
            <a:pPr>
              <a:defRPr sz="1900">
                <a:solidFill>
                  <a:srgbClr val="FFFFFF"/>
                </a:solidFill>
              </a:defRPr>
            </a:pPr>
            <a:r>
              <a:t>2016: ES7 (Array.includes)</a:t>
            </a:r>
          </a:p>
          <a:p>
            <a:pPr>
              <a:defRPr sz="1900">
                <a:solidFill>
                  <a:srgbClr val="FFFFFF"/>
                </a:solidFill>
              </a:defRPr>
            </a:pPr>
            <a:r>
              <a:t>2017: ES8 (Async/Await)</a:t>
            </a:r>
          </a:p>
          <a:p>
            <a:pPr>
              <a:defRPr sz="1900">
                <a:solidFill>
                  <a:srgbClr val="FFFFFF"/>
                </a:solidFill>
              </a:defRPr>
            </a:pPr>
            <a:r>
              <a:t>2018: ES9 (rest/spread operator, async iterators)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1"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Facebook’s debt"/>
          <p:cNvSpPr txBox="1">
            <a:spLocks noGrp="1"/>
          </p:cNvSpPr>
          <p:nvPr>
            <p:ph type="title"/>
          </p:nvPr>
        </p:nvSpPr>
        <p:spPr>
          <a:prstGeom prst="rect">
            <a:avLst/>
          </a:prstGeom>
        </p:spPr>
        <p:txBody>
          <a:bodyPr/>
          <a:lstStyle/>
          <a:p>
            <a:r>
              <a:t>Facebook’s debt</a:t>
            </a:r>
          </a:p>
        </p:txBody>
      </p:sp>
      <p:sp>
        <p:nvSpPr>
          <p:cNvPr id="310" name="Content Placeholder 5"/>
          <p:cNvSpPr txBox="1">
            <a:spLocks noGrp="1"/>
          </p:cNvSpPr>
          <p:nvPr>
            <p:ph type="body" idx="1"/>
          </p:nvPr>
        </p:nvSpPr>
        <p:spPr>
          <a:prstGeom prst="rect">
            <a:avLst/>
          </a:prstGeom>
        </p:spPr>
        <p:txBody>
          <a:bodyPr/>
          <a:lstStyle/>
          <a:p>
            <a:endParaRPr dirty="0"/>
          </a:p>
        </p:txBody>
      </p:sp>
      <p:sp>
        <p:nvSpPr>
          <p:cNvPr id="311"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t>25</a:t>
            </a:fld>
            <a:endParaRPr/>
          </a:p>
        </p:txBody>
      </p:sp>
      <p:pic>
        <p:nvPicPr>
          <p:cNvPr id="312" name="Picture 6" descr="Picture 6"/>
          <p:cNvPicPr>
            <a:picLocks noChangeAspect="1"/>
          </p:cNvPicPr>
          <p:nvPr/>
        </p:nvPicPr>
        <p:blipFill>
          <a:blip r:embed="rId3"/>
          <a:stretch>
            <a:fillRect/>
          </a:stretch>
        </p:blipFill>
        <p:spPr>
          <a:xfrm>
            <a:off x="347660" y="943372"/>
            <a:ext cx="9698865" cy="5632572"/>
          </a:xfrm>
          <a:prstGeom prst="rect">
            <a:avLst/>
          </a:prstGeom>
          <a:ln w="12700">
            <a:miter lim="400000"/>
          </a:ln>
        </p:spPr>
      </p:pic>
      <p:sp>
        <p:nvSpPr>
          <p:cNvPr id="313" name="https://www.fastcompany.com/3028778/why-facebook-invented-a-new-php-derived-language-called-hack"/>
          <p:cNvSpPr txBox="1"/>
          <p:nvPr/>
        </p:nvSpPr>
        <p:spPr>
          <a:xfrm>
            <a:off x="1532348" y="6575944"/>
            <a:ext cx="7263998" cy="243757"/>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6" tIns="32146" rIns="32146" bIns="32146" anchor="ctr">
            <a:spAutoFit/>
          </a:bodyPr>
          <a:lstStyle/>
          <a:p>
            <a:r>
              <a:rPr sz="1300">
                <a:uFill>
                  <a:solidFill>
                    <a:srgbClr val="0000FF"/>
                  </a:solidFill>
                </a:uFill>
              </a:rPr>
              <a:t>https://www.fastcompany.com/3028778/why-facebook-invented-a-new-php-derived-language-called-hack</a:t>
            </a:r>
            <a:r>
              <a:t> </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acebook’s debt"/>
          <p:cNvSpPr txBox="1">
            <a:spLocks noGrp="1"/>
          </p:cNvSpPr>
          <p:nvPr>
            <p:ph type="title"/>
          </p:nvPr>
        </p:nvSpPr>
        <p:spPr>
          <a:prstGeom prst="rect">
            <a:avLst/>
          </a:prstGeom>
        </p:spPr>
        <p:txBody>
          <a:bodyPr/>
          <a:lstStyle/>
          <a:p>
            <a:r>
              <a:t>Facebook’s debt</a:t>
            </a:r>
          </a:p>
        </p:txBody>
      </p:sp>
      <p:sp>
        <p:nvSpPr>
          <p:cNvPr id="318" name="Content Placeholder 5"/>
          <p:cNvSpPr txBox="1">
            <a:spLocks noGrp="1"/>
          </p:cNvSpPr>
          <p:nvPr>
            <p:ph type="body" idx="1"/>
          </p:nvPr>
        </p:nvSpPr>
        <p:spPr>
          <a:prstGeom prst="rect">
            <a:avLst/>
          </a:prstGeom>
        </p:spPr>
        <p:txBody>
          <a:bodyPr/>
          <a:lstStyle/>
          <a:p>
            <a:pPr>
              <a:lnSpc>
                <a:spcPct val="81000"/>
              </a:lnSpc>
            </a:pPr>
            <a:r>
              <a:t>Hack added new safety features…</a:t>
            </a:r>
          </a:p>
          <a:p>
            <a:pPr lvl="1">
              <a:lnSpc>
                <a:spcPct val="81000"/>
              </a:lnSpc>
            </a:pPr>
            <a:r>
              <a:t>…automatic type inference</a:t>
            </a:r>
          </a:p>
          <a:p>
            <a:pPr lvl="1">
              <a:lnSpc>
                <a:spcPct val="81000"/>
              </a:lnSpc>
            </a:pPr>
            <a:r>
              <a:t>…lets you specify types of variables</a:t>
            </a:r>
          </a:p>
          <a:p>
            <a:pPr lvl="1">
              <a:lnSpc>
                <a:spcPct val="81000"/>
              </a:lnSpc>
            </a:pPr>
            <a:r>
              <a:t>…issues an error if code is logically inconsistent</a:t>
            </a:r>
          </a:p>
          <a:p>
            <a:pPr lvl="1">
              <a:lnSpc>
                <a:spcPct val="81000"/>
              </a:lnSpc>
            </a:pPr>
            <a:r>
              <a:t>When a file changed, two versions are compared to deduce what must be rechecked at a very fine-grained level</a:t>
            </a:r>
          </a:p>
          <a:p>
            <a:pPr lvl="1">
              <a:lnSpc>
                <a:spcPct val="81000"/>
              </a:lnSpc>
            </a:pPr>
            <a:r>
              <a:t>“</a:t>
            </a:r>
            <a:r>
              <a:rPr i="1">
                <a:latin typeface="Calibri"/>
                <a:ea typeface="Calibri"/>
                <a:cs typeface="Calibri"/>
                <a:sym typeface="Calibri"/>
              </a:rPr>
              <a:t>Hack enables us to dynamically convert our code one file at a time</a:t>
            </a:r>
            <a:r>
              <a:t>” - Facebook Technical Lead HipHop VM (HHVM)</a:t>
            </a:r>
          </a:p>
        </p:txBody>
      </p:sp>
      <p:sp>
        <p:nvSpPr>
          <p:cNvPr id="319"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t>26</a:t>
            </a:fld>
            <a:endParaRPr/>
          </a:p>
        </p:txBody>
      </p:sp>
      <p:pic>
        <p:nvPicPr>
          <p:cNvPr id="320" name="Graphic 2" descr="Graphic 2"/>
          <p:cNvPicPr>
            <a:picLocks noChangeAspect="1"/>
          </p:cNvPicPr>
          <p:nvPr/>
        </p:nvPicPr>
        <p:blipFill>
          <a:blip r:embed="rId3"/>
          <a:stretch>
            <a:fillRect/>
          </a:stretch>
        </p:blipFill>
        <p:spPr>
          <a:xfrm>
            <a:off x="10115383" y="4555857"/>
            <a:ext cx="1701106" cy="1701107"/>
          </a:xfrm>
          <a:prstGeom prst="rect">
            <a:avLst/>
          </a:prstGeom>
          <a:ln w="12700">
            <a:miter lim="400000"/>
          </a:ln>
        </p:spPr>
      </p:pic>
      <p:sp>
        <p:nvSpPr>
          <p:cNvPr id="321" name="Facebook’s Runtime Engine supports PHP and Hack. https://hhvm.com/"/>
          <p:cNvSpPr txBox="1"/>
          <p:nvPr/>
        </p:nvSpPr>
        <p:spPr>
          <a:xfrm>
            <a:off x="1060420" y="6384616"/>
            <a:ext cx="6461942" cy="3085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lstStyle/>
          <a:p>
            <a:pPr algn="l" defTabSz="1219169">
              <a:defRPr sz="1500"/>
            </a:pPr>
            <a:r>
              <a:t>Facebook’s Runtime Engine supports PHP and Hack. </a:t>
            </a:r>
            <a:r>
              <a:rPr>
                <a:solidFill>
                  <a:srgbClr val="0000FF"/>
                </a:solidFill>
                <a:uFill>
                  <a:solidFill>
                    <a:srgbClr val="0000FF"/>
                  </a:solidFill>
                </a:uFill>
              </a:rPr>
              <a:t>https://hhvm.com/</a:t>
            </a:r>
            <a:r>
              <a:t>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Instagram’s debt"/>
          <p:cNvSpPr txBox="1">
            <a:spLocks noGrp="1"/>
          </p:cNvSpPr>
          <p:nvPr>
            <p:ph type="title"/>
          </p:nvPr>
        </p:nvSpPr>
        <p:spPr>
          <a:prstGeom prst="rect">
            <a:avLst/>
          </a:prstGeom>
        </p:spPr>
        <p:txBody>
          <a:bodyPr/>
          <a:lstStyle/>
          <a:p>
            <a:r>
              <a:t>Instagram’s debt</a:t>
            </a:r>
          </a:p>
        </p:txBody>
      </p:sp>
      <p:sp>
        <p:nvSpPr>
          <p:cNvPr id="32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t>27</a:t>
            </a:fld>
            <a:endParaRPr/>
          </a:p>
        </p:txBody>
      </p:sp>
      <p:sp>
        <p:nvSpPr>
          <p:cNvPr id="327" name="https://www.fastcompany.com/3028778/why-facebook-invented-a-new-php-derived-language-called-hack"/>
          <p:cNvSpPr txBox="1"/>
          <p:nvPr/>
        </p:nvSpPr>
        <p:spPr>
          <a:xfrm>
            <a:off x="705865" y="6596117"/>
            <a:ext cx="6714779" cy="233860"/>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6" tIns="32146" rIns="32146" bIns="32146" anchor="ctr">
            <a:spAutoFit/>
          </a:bodyPr>
          <a:lstStyle/>
          <a:p>
            <a:r>
              <a:rPr u="sng">
                <a:solidFill>
                  <a:srgbClr val="0000FF"/>
                </a:solidFill>
                <a:uFill>
                  <a:solidFill>
                    <a:srgbClr val="0000FF"/>
                  </a:solidFill>
                </a:uFill>
                <a:hlinkClick r:id="rId3"/>
              </a:rPr>
              <a:t>https://www.fastcompany.com/3028778/why-facebook-invented-a-new-php-derived-language-called-hack</a:t>
            </a:r>
            <a:r>
              <a:t> </a:t>
            </a:r>
          </a:p>
        </p:txBody>
      </p:sp>
      <p:sp>
        <p:nvSpPr>
          <p:cNvPr id="328" name="TextBox 8"/>
          <p:cNvSpPr txBox="1"/>
          <p:nvPr/>
        </p:nvSpPr>
        <p:spPr>
          <a:xfrm>
            <a:off x="699196" y="6341164"/>
            <a:ext cx="4506591" cy="233860"/>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r>
              <a:rPr u="sng">
                <a:solidFill>
                  <a:srgbClr val="0000FF"/>
                </a:solidFill>
                <a:uFill>
                  <a:solidFill>
                    <a:srgbClr val="0000FF"/>
                  </a:solidFill>
                </a:uFill>
                <a:hlinkClick r:id="rId4"/>
              </a:rPr>
              <a:t>https://thenewstack.io/instagram-makes-smooth-move-python-3/</a:t>
            </a:r>
            <a:r>
              <a:t> </a:t>
            </a:r>
          </a:p>
        </p:txBody>
      </p:sp>
      <p:pic>
        <p:nvPicPr>
          <p:cNvPr id="329" name="Picture 2" descr="Picture 2"/>
          <p:cNvPicPr>
            <a:picLocks noChangeAspect="1"/>
          </p:cNvPicPr>
          <p:nvPr/>
        </p:nvPicPr>
        <p:blipFill>
          <a:blip r:embed="rId5"/>
          <a:stretch>
            <a:fillRect/>
          </a:stretch>
        </p:blipFill>
        <p:spPr>
          <a:xfrm>
            <a:off x="222424" y="932953"/>
            <a:ext cx="9464604" cy="5323840"/>
          </a:xfrm>
          <a:prstGeom prst="rect">
            <a:avLst/>
          </a:prstGeom>
          <a:ln w="12700">
            <a:miter lim="400000"/>
          </a:ln>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Instagram’s debt"/>
          <p:cNvSpPr txBox="1">
            <a:spLocks noGrp="1"/>
          </p:cNvSpPr>
          <p:nvPr>
            <p:ph type="title"/>
          </p:nvPr>
        </p:nvSpPr>
        <p:spPr>
          <a:prstGeom prst="rect">
            <a:avLst/>
          </a:prstGeom>
        </p:spPr>
        <p:txBody>
          <a:bodyPr/>
          <a:lstStyle/>
          <a:p>
            <a:r>
              <a:t>Instagram’s debt</a:t>
            </a:r>
          </a:p>
        </p:txBody>
      </p:sp>
      <p:sp>
        <p:nvSpPr>
          <p:cNvPr id="334" name="From Python 2 to 3…"/>
          <p:cNvSpPr txBox="1">
            <a:spLocks noGrp="1"/>
          </p:cNvSpPr>
          <p:nvPr>
            <p:ph type="body" idx="1"/>
          </p:nvPr>
        </p:nvSpPr>
        <p:spPr>
          <a:prstGeom prst="rect">
            <a:avLst/>
          </a:prstGeom>
        </p:spPr>
        <p:txBody>
          <a:bodyPr/>
          <a:lstStyle/>
          <a:p>
            <a:r>
              <a:t>From Python 2 to 3</a:t>
            </a:r>
          </a:p>
          <a:p>
            <a:pPr lvl="1"/>
            <a:r>
              <a:t>Migrated in 10 months</a:t>
            </a:r>
          </a:p>
          <a:p>
            <a:pPr lvl="1"/>
            <a:r>
              <a:t>Rule: not in Py3 =&gt; not used</a:t>
            </a:r>
          </a:p>
          <a:p>
            <a:r>
              <a:t>Examples of refactorings:</a:t>
            </a:r>
          </a:p>
          <a:p>
            <a:pPr lvl="1"/>
            <a:r>
              <a:t>Differences in unicode, str, bytes =&gt; add helper functions</a:t>
            </a:r>
          </a:p>
          <a:p>
            <a:pPr lvl="1"/>
            <a:r>
              <a:t>Differences in iterators, such as map =&gt; convert all maps to Py3 list</a:t>
            </a:r>
          </a:p>
          <a:p>
            <a:pPr lvl="1"/>
            <a:r>
              <a:t>Differences in dictionary order differences in the dumped JSON data </a:t>
            </a:r>
            <a:br/>
            <a:r>
              <a:t>=&gt; force sorted_keys in json.dump function</a:t>
            </a:r>
          </a:p>
        </p:txBody>
      </p:sp>
      <p:sp>
        <p:nvSpPr>
          <p:cNvPr id="335"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t>28</a:t>
            </a:fld>
            <a:endParaRPr/>
          </a:p>
        </p:txBody>
      </p:sp>
      <p:grpSp>
        <p:nvGrpSpPr>
          <p:cNvPr id="338" name="TextBox 7"/>
          <p:cNvGrpSpPr/>
          <p:nvPr/>
        </p:nvGrpSpPr>
        <p:grpSpPr>
          <a:xfrm>
            <a:off x="7162410" y="6569594"/>
            <a:ext cx="6308826" cy="221011"/>
            <a:chOff x="0" y="0"/>
            <a:chExt cx="6308824" cy="221009"/>
          </a:xfrm>
        </p:grpSpPr>
        <p:sp>
          <p:nvSpPr>
            <p:cNvPr id="336" name="Rectangle"/>
            <p:cNvSpPr/>
            <p:nvPr/>
          </p:nvSpPr>
          <p:spPr>
            <a:xfrm>
              <a:off x="0" y="0"/>
              <a:ext cx="6308825" cy="221010"/>
            </a:xfrm>
            <a:prstGeom prst="rect">
              <a:avLst/>
            </a:prstGeom>
            <a:solidFill>
              <a:srgbClr val="FFFFFF"/>
            </a:solidFill>
            <a:ln w="12700" cap="flat">
              <a:noFill/>
              <a:miter lim="400000"/>
            </a:ln>
            <a:effectLst/>
          </p:spPr>
          <p:txBody>
            <a:bodyPr wrap="square" lIns="19049" tIns="19049" rIns="19049" bIns="19049" numCol="1" anchor="ctr">
              <a:noAutofit/>
            </a:bodyPr>
            <a:lstStyle/>
            <a:p>
              <a:pPr algn="l" defTabSz="1219169">
                <a:defRPr sz="1100">
                  <a:solidFill>
                    <a:srgbClr val="FFFFFF"/>
                  </a:solidFill>
                </a:defRPr>
              </a:pPr>
              <a:endParaRPr/>
            </a:p>
          </p:txBody>
        </p:sp>
        <p:sp>
          <p:nvSpPr>
            <p:cNvPr id="337" name="http://euccas.github.io/blog/20170616/how-instagram-moved-to-python-3.html"/>
            <p:cNvSpPr txBox="1"/>
            <p:nvPr/>
          </p:nvSpPr>
          <p:spPr>
            <a:xfrm>
              <a:off x="32146" y="11224"/>
              <a:ext cx="4689483" cy="19856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6" tIns="32146" rIns="32146" bIns="32146" numCol="1" anchor="ctr">
              <a:spAutoFit/>
            </a:bodyPr>
            <a:lstStyle/>
            <a:p>
              <a:pPr algn="l" defTabSz="1219169">
                <a:defRPr sz="1100"/>
              </a:pPr>
              <a:r>
                <a:rPr u="sng">
                  <a:solidFill>
                    <a:srgbClr val="0000FF"/>
                  </a:solidFill>
                  <a:uFill>
                    <a:solidFill>
                      <a:srgbClr val="0000FF"/>
                    </a:solidFill>
                  </a:uFill>
                  <a:hlinkClick r:id="rId3"/>
                </a:rPr>
                <a:t>http://euccas.github.io/blog/20170616/how-instagram-moved-to-python-3.html</a:t>
              </a:r>
              <a:r>
                <a:t> </a:t>
              </a:r>
            </a:p>
          </p:txBody>
        </p:sp>
      </p:grpSp>
      <p:sp>
        <p:nvSpPr>
          <p:cNvPr id="339" name="TextBox 8"/>
          <p:cNvSpPr txBox="1"/>
          <p:nvPr/>
        </p:nvSpPr>
        <p:spPr>
          <a:xfrm>
            <a:off x="234246" y="6569594"/>
            <a:ext cx="6447723" cy="2310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pPr defTabSz="1219169">
              <a:defRPr sz="1300"/>
            </a:pPr>
            <a:r>
              <a:t>PyCon 2017 Keynote Talk: </a:t>
            </a:r>
            <a:r>
              <a:rPr>
                <a:solidFill>
                  <a:srgbClr val="0000FF"/>
                </a:solidFill>
                <a:uFill>
                  <a:solidFill>
                    <a:srgbClr val="0000FF"/>
                  </a:solidFill>
                </a:uFill>
                <a:hlinkClick r:id="rId4"/>
              </a:rPr>
              <a:t>https://www.youtube.com/watch?v=66XoCk79kjM</a:t>
            </a:r>
            <a:r>
              <a:t> </a:t>
            </a:r>
          </a:p>
        </p:txBody>
      </p:sp>
      <p:pic>
        <p:nvPicPr>
          <p:cNvPr id="340" name="Picture 6" descr="Picture 6"/>
          <p:cNvPicPr>
            <a:picLocks noChangeAspect="1"/>
          </p:cNvPicPr>
          <p:nvPr/>
        </p:nvPicPr>
        <p:blipFill>
          <a:blip r:embed="rId5"/>
          <a:stretch>
            <a:fillRect/>
          </a:stretch>
        </p:blipFill>
        <p:spPr>
          <a:xfrm>
            <a:off x="5128836" y="191912"/>
            <a:ext cx="6903099" cy="2050198"/>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t>Instagram’s debt</a:t>
            </a:r>
          </a:p>
        </p:txBody>
      </p:sp>
      <p:sp>
        <p:nvSpPr>
          <p:cNvPr id="345" name="Dropped Python 2 in Feb 2017"/>
          <p:cNvSpPr txBox="1">
            <a:spLocks noGrp="1"/>
          </p:cNvSpPr>
          <p:nvPr>
            <p:ph type="body" sz="quarter" idx="1"/>
          </p:nvPr>
        </p:nvSpPr>
        <p:spPr>
          <a:xfrm>
            <a:off x="335732" y="943371"/>
            <a:ext cx="11696203" cy="1325564"/>
          </a:xfrm>
          <a:prstGeom prst="rect">
            <a:avLst/>
          </a:prstGeom>
        </p:spPr>
        <p:txBody>
          <a:bodyPr/>
          <a:lstStyle/>
          <a:p>
            <a:r>
              <a:t>Dropped Python 2 in Feb 2017</a:t>
            </a:r>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t>29</a:t>
            </a:fld>
            <a:endParaRPr/>
          </a:p>
        </p:txBody>
      </p:sp>
      <p:pic>
        <p:nvPicPr>
          <p:cNvPr id="347" name="Picture 2" descr="Picture 2"/>
          <p:cNvPicPr>
            <a:picLocks noChangeAspect="1"/>
          </p:cNvPicPr>
          <p:nvPr/>
        </p:nvPicPr>
        <p:blipFill>
          <a:blip r:embed="rId3"/>
          <a:stretch>
            <a:fillRect/>
          </a:stretch>
        </p:blipFill>
        <p:spPr>
          <a:xfrm>
            <a:off x="1342429" y="1448921"/>
            <a:ext cx="9214734" cy="519343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Goals"/>
          <p:cNvSpPr txBox="1">
            <a:spLocks noGrp="1"/>
          </p:cNvSpPr>
          <p:nvPr>
            <p:ph type="title"/>
          </p:nvPr>
        </p:nvSpPr>
        <p:spPr>
          <a:prstGeom prst="rect">
            <a:avLst/>
          </a:prstGeom>
        </p:spPr>
        <p:txBody>
          <a:bodyPr/>
          <a:lstStyle/>
          <a:p>
            <a:r>
              <a:t>Refactoring</a:t>
            </a:r>
          </a:p>
        </p:txBody>
      </p:sp>
      <p:sp>
        <p:nvSpPr>
          <p:cNvPr id="130" name="By the end of this lesson, you should be able to…"/>
          <p:cNvSpPr txBox="1">
            <a:spLocks noGrp="1"/>
          </p:cNvSpPr>
          <p:nvPr>
            <p:ph type="body" idx="1"/>
          </p:nvPr>
        </p:nvSpPr>
        <p:spPr>
          <a:prstGeom prst="rect">
            <a:avLst/>
          </a:prstGeom>
        </p:spPr>
        <p:txBody>
          <a:bodyPr/>
          <a:lstStyle/>
          <a:p>
            <a:r>
              <a:rPr sz="2400" b="1"/>
              <a:t>Refactoring</a:t>
            </a:r>
            <a:r>
              <a:t> is the process of applying transformations, </a:t>
            </a:r>
            <a:r>
              <a:rPr i="1"/>
              <a:t>refactorings</a:t>
            </a:r>
            <a:r>
              <a:t>, to a program </a:t>
            </a:r>
          </a:p>
          <a:p>
            <a:r>
              <a:t>Goals:</a:t>
            </a:r>
          </a:p>
          <a:p>
            <a:pPr lvl="1"/>
            <a:r>
              <a:t>keep program readable, understandable, and maintainable</a:t>
            </a:r>
          </a:p>
          <a:p>
            <a:pPr lvl="1"/>
            <a:r>
              <a:t>by eliminating small problems soon, you can avoid big troubles later</a:t>
            </a:r>
          </a:p>
          <a:p>
            <a:r>
              <a:t>Characteristics:</a:t>
            </a:r>
          </a:p>
          <a:p>
            <a:pPr lvl="1"/>
            <a:r>
              <a:rPr b="1"/>
              <a:t>behavior-preserving</a:t>
            </a:r>
            <a:r>
              <a:t>, i.e. do not change what the program does</a:t>
            </a:r>
          </a:p>
          <a:p>
            <a:pPr lvl="1"/>
            <a:r>
              <a:rPr b="1"/>
              <a:t>incremental</a:t>
            </a:r>
            <a:r>
              <a:t>, i.e. proceeds in small steps with tests at each stage</a:t>
            </a:r>
          </a:p>
        </p:txBody>
      </p:sp>
      <p:sp>
        <p:nvSpPr>
          <p:cNvPr id="13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7" name="Group 11"/>
          <p:cNvGrpSpPr/>
          <p:nvPr/>
        </p:nvGrpSpPr>
        <p:grpSpPr>
          <a:xfrm>
            <a:off x="5735023" y="871094"/>
            <a:ext cx="4838133" cy="5822805"/>
            <a:chOff x="240188" y="0"/>
            <a:chExt cx="4838132" cy="5822803"/>
          </a:xfrm>
        </p:grpSpPr>
        <p:sp>
          <p:nvSpPr>
            <p:cNvPr id="351" name="Triangle 5"/>
            <p:cNvSpPr/>
            <p:nvPr/>
          </p:nvSpPr>
          <p:spPr>
            <a:xfrm>
              <a:off x="240188" y="4675873"/>
              <a:ext cx="3105211" cy="1146931"/>
            </a:xfrm>
            <a:prstGeom prst="triangle">
              <a:avLst/>
            </a:prstGeom>
            <a:solidFill>
              <a:schemeClr val="accent2"/>
            </a:solidFill>
            <a:ln w="12700" cap="flat">
              <a:noFill/>
              <a:miter lim="400000"/>
            </a:ln>
            <a:effectLst/>
          </p:spPr>
          <p:txBody>
            <a:bodyPr wrap="square" lIns="19049" tIns="19049" rIns="19049" bIns="19049" numCol="1" anchor="ctr">
              <a:noAutofit/>
            </a:bodyPr>
            <a:lstStyle/>
            <a:p>
              <a:pPr algn="l" defTabSz="685821"/>
              <a:endParaRPr/>
            </a:p>
          </p:txBody>
        </p:sp>
        <p:sp>
          <p:nvSpPr>
            <p:cNvPr id="352" name="Rounded Rectangle 6"/>
            <p:cNvSpPr/>
            <p:nvPr/>
          </p:nvSpPr>
          <p:spPr>
            <a:xfrm rot="1735073">
              <a:off x="2756449" y="3663728"/>
              <a:ext cx="1615504" cy="1886066"/>
            </a:xfrm>
            <a:prstGeom prst="roundRect">
              <a:avLst>
                <a:gd name="adj" fmla="val 16667"/>
              </a:avLst>
            </a:prstGeom>
            <a:solidFill>
              <a:schemeClr val="accent6"/>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3" name="Chord 7"/>
            <p:cNvSpPr/>
            <p:nvPr/>
          </p:nvSpPr>
          <p:spPr>
            <a:xfrm rot="19194776">
              <a:off x="1154098" y="3214250"/>
              <a:ext cx="1592932" cy="1503798"/>
            </a:xfrm>
            <a:custGeom>
              <a:avLst/>
              <a:gdLst/>
              <a:ahLst/>
              <a:cxnLst>
                <a:cxn ang="0">
                  <a:pos x="wd2" y="hd2"/>
                </a:cxn>
                <a:cxn ang="5400000">
                  <a:pos x="wd2" y="hd2"/>
                </a:cxn>
                <a:cxn ang="10800000">
                  <a:pos x="wd2" y="hd2"/>
                </a:cxn>
                <a:cxn ang="16200000">
                  <a:pos x="wd2" y="hd2"/>
                </a:cxn>
              </a:cxnLst>
              <a:rect l="0" t="0" r="r" b="b"/>
              <a:pathLst>
                <a:path w="19973" h="20276" extrusionOk="0">
                  <a:moveTo>
                    <a:pt x="19973" y="18221"/>
                  </a:moveTo>
                  <a:cubicBezTo>
                    <a:pt x="14488" y="21600"/>
                    <a:pt x="6676" y="20720"/>
                    <a:pt x="2525" y="16256"/>
                  </a:cubicBezTo>
                  <a:cubicBezTo>
                    <a:pt x="-1627" y="11792"/>
                    <a:pt x="-546" y="5433"/>
                    <a:pt x="4939" y="2054"/>
                  </a:cubicBezTo>
                  <a:cubicBezTo>
                    <a:pt x="7103" y="721"/>
                    <a:pt x="9742" y="0"/>
                    <a:pt x="12456" y="0"/>
                  </a:cubicBezTo>
                  <a:close/>
                </a:path>
              </a:pathLst>
            </a:custGeom>
            <a:solidFill>
              <a:schemeClr val="accent1"/>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4" name="Rectangle 8"/>
            <p:cNvSpPr/>
            <p:nvPr/>
          </p:nvSpPr>
          <p:spPr>
            <a:xfrm rot="547570">
              <a:off x="288127" y="2438276"/>
              <a:ext cx="4482454" cy="962243"/>
            </a:xfrm>
            <a:prstGeom prst="rect">
              <a:avLst/>
            </a:prstGeom>
            <a:solidFill>
              <a:schemeClr val="accent4"/>
            </a:solidFill>
            <a:ln w="12700" cap="flat">
              <a:noFill/>
              <a:miter lim="400000"/>
            </a:ln>
            <a:effectLst/>
          </p:spPr>
          <p:txBody>
            <a:bodyPr wrap="square" lIns="19049" tIns="19049" rIns="19049" bIns="19049" numCol="1" anchor="ctr">
              <a:noAutofit/>
            </a:bodyPr>
            <a:lstStyle/>
            <a:p>
              <a:pPr algn="l" defTabSz="685821"/>
              <a:endParaRPr/>
            </a:p>
          </p:txBody>
        </p:sp>
        <p:sp>
          <p:nvSpPr>
            <p:cNvPr id="355" name="Plaque 9"/>
            <p:cNvSpPr/>
            <p:nvPr/>
          </p:nvSpPr>
          <p:spPr>
            <a:xfrm rot="507010">
              <a:off x="2938521" y="810360"/>
              <a:ext cx="2015626" cy="183894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1814" y="3600"/>
                    <a:pt x="3284" y="1988"/>
                    <a:pt x="3284" y="0"/>
                  </a:cubicBezTo>
                  <a:lnTo>
                    <a:pt x="18316" y="0"/>
                  </a:lnTo>
                  <a:cubicBezTo>
                    <a:pt x="18316" y="1988"/>
                    <a:pt x="19786" y="3600"/>
                    <a:pt x="21600" y="3600"/>
                  </a:cubicBezTo>
                  <a:lnTo>
                    <a:pt x="21600" y="18000"/>
                  </a:lnTo>
                  <a:cubicBezTo>
                    <a:pt x="19786" y="18000"/>
                    <a:pt x="18316" y="19612"/>
                    <a:pt x="18316" y="21600"/>
                  </a:cubicBezTo>
                  <a:lnTo>
                    <a:pt x="3284" y="21600"/>
                  </a:lnTo>
                  <a:cubicBezTo>
                    <a:pt x="3284" y="19612"/>
                    <a:pt x="1814" y="18000"/>
                    <a:pt x="0" y="18000"/>
                  </a:cubicBezTo>
                  <a:close/>
                </a:path>
              </a:pathLst>
            </a:custGeom>
            <a:solidFill>
              <a:schemeClr val="accent3"/>
            </a:solidFill>
            <a:ln w="12700" cap="flat">
              <a:noFill/>
              <a:miter lim="400000"/>
            </a:ln>
            <a:effectLst/>
          </p:spPr>
          <p:txBody>
            <a:bodyPr wrap="square" lIns="19049" tIns="19049" rIns="19049" bIns="19049" numCol="1" anchor="ctr">
              <a:noAutofit/>
            </a:bodyPr>
            <a:lstStyle/>
            <a:p>
              <a:pPr algn="l" defTabSz="685821"/>
              <a:endParaRPr/>
            </a:p>
          </p:txBody>
        </p:sp>
        <p:sp>
          <p:nvSpPr>
            <p:cNvPr id="356" name="Oval 10"/>
            <p:cNvSpPr/>
            <p:nvPr/>
          </p:nvSpPr>
          <p:spPr>
            <a:xfrm>
              <a:off x="4101516" y="0"/>
              <a:ext cx="946388" cy="901623"/>
            </a:xfrm>
            <a:prstGeom prst="ellipse">
              <a:avLst/>
            </a:prstGeom>
            <a:solidFill>
              <a:schemeClr val="accent5"/>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grpSp>
      <p:sp>
        <p:nvSpPr>
          <p:cNvPr id="358" name="Retire Technical Debt at Leisure"/>
          <p:cNvSpPr txBox="1">
            <a:spLocks noGrp="1"/>
          </p:cNvSpPr>
          <p:nvPr>
            <p:ph type="title"/>
          </p:nvPr>
        </p:nvSpPr>
        <p:spPr>
          <a:prstGeom prst="rect">
            <a:avLst/>
          </a:prstGeom>
        </p:spPr>
        <p:txBody>
          <a:bodyPr/>
          <a:lstStyle/>
          <a:p>
            <a:r>
              <a:t>Retire Technical Debt at Leisure</a:t>
            </a:r>
          </a:p>
        </p:txBody>
      </p:sp>
      <p:sp>
        <p:nvSpPr>
          <p:cNvPr id="359" name="Content Placeholder 2"/>
          <p:cNvSpPr txBox="1">
            <a:spLocks noGrp="1"/>
          </p:cNvSpPr>
          <p:nvPr>
            <p:ph type="body" idx="1"/>
          </p:nvPr>
        </p:nvSpPr>
        <p:spPr>
          <a:prstGeom prst="rect">
            <a:avLst/>
          </a:prstGeom>
        </p:spPr>
        <p:txBody>
          <a:bodyPr/>
          <a:lstStyle/>
          <a:p>
            <a:r>
              <a:rPr>
                <a:solidFill>
                  <a:schemeClr val="accent2">
                    <a:satOff val="-18194"/>
                    <a:lumOff val="-11215"/>
                  </a:schemeClr>
                </a:solidFill>
              </a:rPr>
              <a:t>Set aside time</a:t>
            </a:r>
            <a:r>
              <a:t> to pay off technical debt:</a:t>
            </a:r>
          </a:p>
          <a:p>
            <a:pPr lvl="1"/>
            <a:r>
              <a:t>Google has (had?) “20%-time” for tasks such as this.</a:t>
            </a:r>
          </a:p>
          <a:p>
            <a:r>
              <a:t>A new initiative can take on some technical debt:</a:t>
            </a:r>
          </a:p>
          <a:p>
            <a:pPr lvl="1"/>
            <a:r>
              <a:t>Refactoring at the start of a project.</a:t>
            </a:r>
          </a:p>
          <a:p>
            <a:pPr>
              <a:defRPr>
                <a:solidFill>
                  <a:schemeClr val="accent2">
                    <a:satOff val="-18194"/>
                    <a:lumOff val="-11215"/>
                  </a:schemeClr>
                </a:solidFill>
              </a:defRPr>
            </a:pPr>
            <a:r>
              <a:t>Don’t keep on putting off!</a:t>
            </a:r>
          </a:p>
          <a:p>
            <a:pPr lvl="1"/>
            <a:r>
              <a:t>When a crisis hits, it’s too late</a:t>
            </a:r>
          </a:p>
          <a:p>
            <a:pPr lvl="1"/>
            <a:r>
              <a:t>Hasty fixes to unmaintainable code </a:t>
            </a:r>
            <a:br/>
            <a:r>
              <a:t>multiplies problems</a:t>
            </a:r>
          </a:p>
          <a:p>
            <a:pPr lvl="1"/>
            <a:r>
              <a:t>Eventually mounting technical debt </a:t>
            </a:r>
            <a:br/>
            <a:r>
              <a:t>can bury the team</a:t>
            </a:r>
          </a:p>
        </p:txBody>
      </p:sp>
      <p:sp>
        <p:nvSpPr>
          <p:cNvPr id="360"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t>30</a:t>
            </a:fld>
            <a:endParaRPr/>
          </a:p>
        </p:txBody>
      </p:sp>
      <p:pic>
        <p:nvPicPr>
          <p:cNvPr id="361" name="Picture 2" descr="Picture 2"/>
          <p:cNvPicPr>
            <a:picLocks noChangeAspect="1"/>
          </p:cNvPicPr>
          <p:nvPr/>
        </p:nvPicPr>
        <p:blipFill>
          <a:blip r:embed="rId2"/>
          <a:stretch>
            <a:fillRect/>
          </a:stretch>
        </p:blipFill>
        <p:spPr>
          <a:xfrm>
            <a:off x="10367318" y="4912337"/>
            <a:ext cx="1714340" cy="1828629"/>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Now back to you…"/>
          <p:cNvSpPr txBox="1">
            <a:spLocks noGrp="1"/>
          </p:cNvSpPr>
          <p:nvPr>
            <p:ph type="title"/>
          </p:nvPr>
        </p:nvSpPr>
        <p:spPr>
          <a:prstGeom prst="rect">
            <a:avLst/>
          </a:prstGeom>
        </p:spPr>
        <p:txBody>
          <a:bodyPr/>
          <a:lstStyle/>
          <a:p>
            <a:r>
              <a:t>Now back to you…</a:t>
            </a:r>
          </a:p>
        </p:txBody>
      </p:sp>
      <p:sp>
        <p:nvSpPr>
          <p:cNvPr id="364" name="Content Placeholder 2"/>
          <p:cNvSpPr txBox="1">
            <a:spLocks noGrp="1"/>
          </p:cNvSpPr>
          <p:nvPr>
            <p:ph type="body" idx="1"/>
          </p:nvPr>
        </p:nvSpPr>
        <p:spPr>
          <a:prstGeom prst="rect">
            <a:avLst/>
          </a:prstGeom>
        </p:spPr>
        <p:txBody>
          <a:bodyPr/>
          <a:lstStyle/>
          <a:p>
            <a:r>
              <a:rPr i="1"/>
              <a:t>Twilio Programmable Video</a:t>
            </a:r>
            <a:r>
              <a:t> v. </a:t>
            </a:r>
            <a:r>
              <a:rPr i="1"/>
              <a:t>Amazon Chime Video</a:t>
            </a:r>
            <a:r>
              <a:t> conferencing service</a:t>
            </a:r>
          </a:p>
          <a:p>
            <a:pPr lvl="1"/>
            <a:r>
              <a:t>What if we need more than 50 people in a town? </a:t>
            </a:r>
          </a:p>
          <a:p>
            <a:pPr lvl="1"/>
            <a:r>
              <a:t>Discuss strategies for determining if/when/how to migrate to Chime</a:t>
            </a:r>
          </a:p>
        </p:txBody>
      </p:sp>
      <p:sp>
        <p:nvSpPr>
          <p:cNvPr id="365"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t>31</a:t>
            </a:fld>
            <a:endParaRPr/>
          </a:p>
        </p:txBody>
      </p:sp>
      <p:pic>
        <p:nvPicPr>
          <p:cNvPr id="366" name="Picture 13" descr="Picture 13"/>
          <p:cNvPicPr>
            <a:picLocks noChangeAspect="1"/>
          </p:cNvPicPr>
          <p:nvPr/>
        </p:nvPicPr>
        <p:blipFill>
          <a:blip r:embed="rId2"/>
          <a:stretch>
            <a:fillRect/>
          </a:stretch>
        </p:blipFill>
        <p:spPr>
          <a:xfrm>
            <a:off x="4524499" y="2426500"/>
            <a:ext cx="6475675" cy="4319692"/>
          </a:xfrm>
          <a:prstGeom prst="rect">
            <a:avLst/>
          </a:prstGeom>
          <a:ln w="12700">
            <a:miter lim="400000"/>
          </a:ln>
        </p:spPr>
      </p:pic>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Learning Goals"/>
          <p:cNvSpPr txBox="1">
            <a:spLocks noGrp="1"/>
          </p:cNvSpPr>
          <p:nvPr>
            <p:ph type="title"/>
          </p:nvPr>
        </p:nvSpPr>
        <p:spPr>
          <a:prstGeom prst="rect">
            <a:avLst/>
          </a:prstGeom>
        </p:spPr>
        <p:txBody>
          <a:bodyPr/>
          <a:lstStyle/>
          <a:p>
            <a:r>
              <a:t>Learning Goals</a:t>
            </a:r>
          </a:p>
        </p:txBody>
      </p:sp>
      <p:sp>
        <p:nvSpPr>
          <p:cNvPr id="369" name="By the end of this lesson, you should be able to…"/>
          <p:cNvSpPr txBox="1">
            <a:spLocks noGrp="1"/>
          </p:cNvSpPr>
          <p:nvPr>
            <p:ph type="body" idx="1"/>
          </p:nvPr>
        </p:nvSpPr>
        <p:spPr>
          <a:prstGeom prst="rect">
            <a:avLst/>
          </a:prstGeom>
        </p:spPr>
        <p:txBody>
          <a:bodyPr/>
          <a:lstStyle/>
          <a:p>
            <a:r>
              <a:t>You should now be able to…</a:t>
            </a:r>
          </a:p>
          <a:p>
            <a:pPr lvl="1">
              <a:lnSpc>
                <a:spcPct val="90000"/>
              </a:lnSpc>
            </a:pPr>
            <a:r>
              <a:t>Define </a:t>
            </a:r>
            <a:r>
              <a:rPr i="1"/>
              <a:t>refactoring, technical debt,</a:t>
            </a:r>
            <a:r>
              <a:t> and give examples.</a:t>
            </a:r>
          </a:p>
          <a:p>
            <a:pPr lvl="1">
              <a:lnSpc>
                <a:spcPct val="90000"/>
              </a:lnSpc>
            </a:pPr>
            <a:r>
              <a:t>Explain how refactoring fits into agile process and help reduce technical debt</a:t>
            </a:r>
          </a:p>
          <a:p>
            <a:pPr lvl="1">
              <a:lnSpc>
                <a:spcPct val="90000"/>
              </a:lnSpc>
            </a:pPr>
            <a:r>
              <a:t>Suggest when it may be appropriate to accrue technical debt and when it may be appropriate to retire it</a:t>
            </a:r>
          </a:p>
        </p:txBody>
      </p:sp>
      <p:sp>
        <p:nvSpPr>
          <p:cNvPr id="3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32</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Learning Goals"/>
          <p:cNvSpPr txBox="1">
            <a:spLocks noGrp="1"/>
          </p:cNvSpPr>
          <p:nvPr>
            <p:ph type="title"/>
          </p:nvPr>
        </p:nvSpPr>
        <p:spPr>
          <a:prstGeom prst="rect">
            <a:avLst/>
          </a:prstGeom>
        </p:spPr>
        <p:txBody>
          <a:bodyPr/>
          <a:lstStyle/>
          <a:p>
            <a:r>
              <a:t>Example</a:t>
            </a:r>
          </a:p>
        </p:txBody>
      </p:sp>
      <p:sp>
        <p:nvSpPr>
          <p:cNvPr id="136"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137" name="Original Code"/>
          <p:cNvSpPr txBox="1"/>
          <p:nvPr/>
        </p:nvSpPr>
        <p:spPr>
          <a:xfrm>
            <a:off x="443355" y="1038411"/>
            <a:ext cx="1544473" cy="323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lvl1pPr defTabSz="1219169">
              <a:defRPr sz="1800" b="1">
                <a:latin typeface="+mj-lt"/>
                <a:ea typeface="+mj-ea"/>
                <a:cs typeface="+mj-cs"/>
                <a:sym typeface="Helvetica Neue"/>
              </a:defRPr>
            </a:lvl1pPr>
          </a:lstStyle>
          <a:p>
            <a:r>
              <a:t>Original Code</a:t>
            </a:r>
          </a:p>
        </p:txBody>
      </p:sp>
      <p:sp>
        <p:nvSpPr>
          <p:cNvPr id="138" name="Refactored Code"/>
          <p:cNvSpPr txBox="1"/>
          <p:nvPr/>
        </p:nvSpPr>
        <p:spPr>
          <a:xfrm>
            <a:off x="1475084" y="2856928"/>
            <a:ext cx="2286280" cy="3235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1</a:t>
            </a:r>
          </a:p>
        </p:txBody>
      </p:sp>
      <p:sp>
        <p:nvSpPr>
          <p:cNvPr id="139" name="Rectangle 4"/>
          <p:cNvSpPr txBox="1"/>
          <p:nvPr/>
        </p:nvSpPr>
        <p:spPr>
          <a:xfrm>
            <a:off x="497283" y="1328007"/>
            <a:ext cx="7142190"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a:t>
            </a:r>
            <a:r>
              <a:rPr>
                <a:solidFill>
                  <a:srgbClr val="5E5E5E"/>
                </a:solidFill>
              </a:rPr>
              <a:t> (firstName : String, lastName : String) { 	</a:t>
            </a:r>
            <a:r>
              <a:t>return</a:t>
            </a:r>
            <a:r>
              <a:rPr>
                <a:solidFill>
                  <a:srgbClr val="5E5E5E"/>
                </a:solidFill>
              </a:rPr>
              <a:t> "</a:t>
            </a:r>
            <a:r>
              <a:rPr>
                <a:solidFill>
                  <a:srgbClr val="00B050"/>
                </a:solidFill>
              </a:rPr>
              <a:t>Hello</a:t>
            </a:r>
            <a:r>
              <a:rPr>
                <a:solidFill>
                  <a:srgbClr val="5E5E5E"/>
                </a:solidFill>
              </a:rPr>
              <a:t>, " + firstName + </a:t>
            </a:r>
            <a:r>
              <a:rPr>
                <a:solidFill>
                  <a:srgbClr val="00B050"/>
                </a:solidFill>
              </a:rPr>
              <a:t>" " </a:t>
            </a:r>
            <a:r>
              <a:rPr>
                <a:solidFill>
                  <a:srgbClr val="5E5E5E"/>
                </a:solidFill>
              </a:rP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0" name="Rectangle 5"/>
          <p:cNvSpPr txBox="1"/>
          <p:nvPr/>
        </p:nvSpPr>
        <p:spPr>
          <a:xfrm>
            <a:off x="1447365" y="3182879"/>
            <a:ext cx="8927822"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a:t>
            </a:r>
            <a:r>
              <a:rPr>
                <a:solidFill>
                  <a:srgbClr val="00B050"/>
                </a:solidFill>
              </a:rPr>
              <a:t>Hello,</a:t>
            </a:r>
            <a:r>
              <a:rPr>
                <a:solidFill>
                  <a:srgbClr val="5E5E5E"/>
                </a:solidFill>
              </a:rPr>
              <a:t> ")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1" name="Refactored Code"/>
          <p:cNvSpPr txBox="1"/>
          <p:nvPr/>
        </p:nvSpPr>
        <p:spPr>
          <a:xfrm>
            <a:off x="3380084" y="4910751"/>
            <a:ext cx="2286280" cy="3235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2</a:t>
            </a:r>
          </a:p>
        </p:txBody>
      </p:sp>
      <p:sp>
        <p:nvSpPr>
          <p:cNvPr id="142" name="Rectangle 7"/>
          <p:cNvSpPr txBox="1"/>
          <p:nvPr/>
        </p:nvSpPr>
        <p:spPr>
          <a:xfrm>
            <a:off x="3365065" y="5235844"/>
            <a:ext cx="8927822"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String)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“Jane","Doe“,"Hello, "</a:t>
            </a:r>
            <a:r>
              <a:t>);</a:t>
            </a:r>
            <a:r>
              <a:rPr>
                <a:latin typeface="+mj-lt"/>
                <a:ea typeface="+mj-ea"/>
                <a:cs typeface="+mj-cs"/>
                <a:sym typeface="Helvetica Neue"/>
              </a:rPr>
              <a:t> </a:t>
            </a:r>
          </a:p>
        </p:txBody>
      </p:sp>
      <p:sp>
        <p:nvSpPr>
          <p:cNvPr id="143" name="Rectangle"/>
          <p:cNvSpPr/>
          <p:nvPr/>
        </p:nvSpPr>
        <p:spPr>
          <a:xfrm>
            <a:off x="1100810" y="2793999"/>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
        <p:nvSpPr>
          <p:cNvPr id="144" name="Rectangle"/>
          <p:cNvSpPr/>
          <p:nvPr/>
        </p:nvSpPr>
        <p:spPr>
          <a:xfrm>
            <a:off x="2833786" y="4822125"/>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14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1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1" animBg="1" advAuto="0"/>
      <p:bldP spid="144"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Learning Goals"/>
          <p:cNvSpPr txBox="1">
            <a:spLocks noGrp="1"/>
          </p:cNvSpPr>
          <p:nvPr>
            <p:ph type="title"/>
          </p:nvPr>
        </p:nvSpPr>
        <p:spPr>
          <a:prstGeom prst="rect">
            <a:avLst/>
          </a:prstGeom>
        </p:spPr>
        <p:txBody>
          <a:bodyPr/>
          <a:lstStyle/>
          <a:p>
            <a:r>
              <a:rPr dirty="0"/>
              <a:t>Dad</a:t>
            </a:r>
          </a:p>
        </p:txBody>
      </p:sp>
      <p:sp>
        <p:nvSpPr>
          <p:cNvPr id="149" name="By the end of this lesson, you should be able to…"/>
          <p:cNvSpPr txBox="1">
            <a:spLocks noGrp="1"/>
          </p:cNvSpPr>
          <p:nvPr>
            <p:ph type="body" idx="1"/>
          </p:nvPr>
        </p:nvSpPr>
        <p:spPr>
          <a:prstGeom prst="rect">
            <a:avLst/>
          </a:prstGeom>
        </p:spPr>
        <p:txBody>
          <a:bodyPr/>
          <a:lstStyle/>
          <a:p>
            <a:r>
              <a:rPr dirty="0"/>
              <a:t>Martin Fowler is the “father” of refactoring</a:t>
            </a:r>
          </a:p>
        </p:txBody>
      </p:sp>
      <p:sp>
        <p:nvSpPr>
          <p:cNvPr id="150"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pic>
        <p:nvPicPr>
          <p:cNvPr id="151" name="2560px-Webysther_20150414193208_-_Martin_Fowler.jpg" descr="2560px-Webysther_20150414193208_-_Martin_Fowler.jpg"/>
          <p:cNvPicPr>
            <a:picLocks noChangeAspect="1"/>
          </p:cNvPicPr>
          <p:nvPr/>
        </p:nvPicPr>
        <p:blipFill>
          <a:blip r:embed="rId3"/>
          <a:stretch>
            <a:fillRect/>
          </a:stretch>
        </p:blipFill>
        <p:spPr>
          <a:xfrm>
            <a:off x="296581" y="1471493"/>
            <a:ext cx="3931398" cy="5241352"/>
          </a:xfrm>
          <a:prstGeom prst="rect">
            <a:avLst/>
          </a:prstGeom>
          <a:ln w="12700">
            <a:miter lim="400000"/>
          </a:ln>
        </p:spPr>
      </p:pic>
      <p:sp>
        <p:nvSpPr>
          <p:cNvPr id="152" name="“Any fool can write code that a computer can understand…"/>
          <p:cNvSpPr txBox="1"/>
          <p:nvPr/>
        </p:nvSpPr>
        <p:spPr>
          <a:xfrm>
            <a:off x="4368608" y="3354779"/>
            <a:ext cx="7487660" cy="28623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p>
            <a:pPr marL="234949" indent="-114755" algn="l" defTabSz="1219169">
              <a:lnSpc>
                <a:spcPct val="90000"/>
              </a:lnSpc>
              <a:defRPr sz="4000" spc="-79">
                <a:latin typeface="Helvetica Neue Light"/>
                <a:ea typeface="Helvetica Neue Light"/>
                <a:cs typeface="Helvetica Neue Light"/>
                <a:sym typeface="Helvetica Neue Light"/>
              </a:defRPr>
            </a:pPr>
            <a:r>
              <a:rPr dirty="0"/>
              <a:t> “Any fool can write code that a computer can understand</a:t>
            </a:r>
          </a:p>
          <a:p>
            <a:pPr marL="234949" indent="-114755" algn="l" defTabSz="1219169">
              <a:lnSpc>
                <a:spcPct val="90000"/>
              </a:lnSpc>
              <a:defRPr sz="4000" spc="-79">
                <a:latin typeface="Helvetica Neue Light"/>
                <a:ea typeface="Helvetica Neue Light"/>
                <a:cs typeface="Helvetica Neue Light"/>
                <a:sym typeface="Helvetica Neue Light"/>
              </a:defRPr>
            </a:pPr>
            <a:r>
              <a:rPr dirty="0"/>
              <a:t> </a:t>
            </a:r>
          </a:p>
          <a:p>
            <a:pPr marL="234949" indent="-114755" algn="l" defTabSz="1219169">
              <a:lnSpc>
                <a:spcPct val="90000"/>
              </a:lnSpc>
              <a:defRPr sz="4000" spc="-79">
                <a:latin typeface="Helvetica Neue Light"/>
                <a:ea typeface="Helvetica Neue Light"/>
                <a:cs typeface="Helvetica Neue Light"/>
                <a:sym typeface="Helvetica Neue Light"/>
              </a:defRPr>
            </a:pPr>
            <a:r>
              <a:rPr dirty="0"/>
              <a:t>  Good programmers write code that humans can understand”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lstStyle/>
          <a:p>
            <a:r>
              <a:t>A catalogue of refactorings, similar to the design patterns in the GoF book</a:t>
            </a:r>
          </a:p>
          <a:p>
            <a:pPr lvl="1"/>
            <a:r>
              <a:t>Names each transformation</a:t>
            </a:r>
          </a:p>
          <a:p>
            <a:pPr lvl="1"/>
            <a:r>
              <a:t>Helpful for team communication</a:t>
            </a:r>
          </a:p>
          <a:p>
            <a:pPr lvl="1"/>
            <a:r>
              <a:t>Names “bad smells” (triggers for refactorings)</a:t>
            </a:r>
          </a:p>
          <a:p>
            <a:pPr lvl="1"/>
            <a:r>
              <a:t>Discusses when and how to apply refactorings</a:t>
            </a:r>
          </a:p>
          <a:p>
            <a:r>
              <a:t>Many refactorings are the inverse of another refactoring</a:t>
            </a:r>
          </a:p>
          <a:p>
            <a:pPr lvl="1"/>
            <a:r>
              <a:t>often there is not a unique “best” solution</a:t>
            </a:r>
          </a:p>
          <a:p>
            <a:pPr lvl="1"/>
            <a:r>
              <a:t>discussion of the tradeoffs</a:t>
            </a:r>
          </a:p>
        </p:txBody>
      </p:sp>
      <p:sp>
        <p:nvSpPr>
          <p:cNvPr id="158"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Learning Goals"/>
          <p:cNvSpPr txBox="1">
            <a:spLocks noGrp="1"/>
          </p:cNvSpPr>
          <p:nvPr>
            <p:ph type="title"/>
          </p:nvPr>
        </p:nvSpPr>
        <p:spPr>
          <a:prstGeom prst="rect">
            <a:avLst/>
          </a:prstGeom>
        </p:spPr>
        <p:txBody>
          <a:bodyPr/>
          <a:lstStyle/>
          <a:p>
            <a:r>
              <a:t>The List</a:t>
            </a:r>
          </a:p>
        </p:txBody>
      </p:sp>
      <p:sp>
        <p:nvSpPr>
          <p:cNvPr id="164" name="By the end of this lesson, you should be able to…"/>
          <p:cNvSpPr txBox="1">
            <a:spLocks noGrp="1"/>
          </p:cNvSpPr>
          <p:nvPr>
            <p:ph type="body" idx="1"/>
          </p:nvPr>
        </p:nvSpPr>
        <p:spPr>
          <a:prstGeom prst="rect">
            <a:avLst/>
          </a:prstGeom>
        </p:spPr>
        <p:txBody>
          <a:bodyPr/>
          <a:lstStyle/>
          <a:p>
            <a:r>
              <a:t>Fowler gave colorful names his “code smells” </a:t>
            </a:r>
          </a:p>
        </p:txBody>
      </p:sp>
      <p:sp>
        <p:nvSpPr>
          <p:cNvPr id="165"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pic>
        <p:nvPicPr>
          <p:cNvPr id="166" name="Image" descr="Image"/>
          <p:cNvPicPr>
            <a:picLocks noChangeAspect="1"/>
          </p:cNvPicPr>
          <p:nvPr/>
        </p:nvPicPr>
        <p:blipFill>
          <a:blip r:embed="rId3"/>
          <a:stretch>
            <a:fillRect/>
          </a:stretch>
        </p:blipFill>
        <p:spPr>
          <a:xfrm>
            <a:off x="8795607" y="1187388"/>
            <a:ext cx="3437979" cy="3437979"/>
          </a:xfrm>
          <a:prstGeom prst="rect">
            <a:avLst/>
          </a:prstGeom>
          <a:ln w="12700">
            <a:miter lim="400000"/>
          </a:ln>
        </p:spPr>
      </p:pic>
      <p:sp>
        <p:nvSpPr>
          <p:cNvPr id="167" name="Mysterious Name…"/>
          <p:cNvSpPr txBox="1"/>
          <p:nvPr/>
        </p:nvSpPr>
        <p:spPr>
          <a:xfrm>
            <a:off x="243695" y="2162480"/>
            <a:ext cx="3822087" cy="4556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9049" tIns="19049" rIns="19049" bIns="19049">
            <a:normAutofit/>
          </a:bodyPr>
          <a:lstStyle/>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4"/>
              </a:rPr>
              <a:t>Mysterious Name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5"/>
              </a:rPr>
              <a:t>Duplicated Code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6"/>
              </a:rPr>
              <a:t>Long Function</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7"/>
              </a:rPr>
              <a:t>Long Parameter List</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8"/>
              </a:rPr>
              <a:t>Global Data</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9"/>
              </a:rPr>
              <a:t>Mutable Data</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0"/>
              </a:rPr>
              <a:t>Divergent Change</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1"/>
              </a:rPr>
              <a:t>Shotgun Surgery</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2"/>
              </a:rPr>
              <a:t>Feature Envy</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3"/>
              </a:rPr>
              <a:t>Data Clumps</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4"/>
              </a:rPr>
              <a:t>Primitive Obsession</a:t>
            </a:r>
            <a:endParaRPr>
              <a:solidFill>
                <a:srgbClr val="333333"/>
              </a:solidFill>
            </a:endParaRPr>
          </a:p>
          <a:p>
            <a:pPr algn="l" defTabSz="292536">
              <a:defRPr sz="2457" u="sng">
                <a:solidFill>
                  <a:srgbClr val="070707"/>
                </a:solidFill>
                <a:latin typeface="+mj-lt"/>
                <a:ea typeface="+mj-ea"/>
                <a:cs typeface="+mj-cs"/>
                <a:sym typeface="Helvetica Neue"/>
              </a:defRPr>
            </a:pPr>
            <a:r>
              <a:rPr>
                <a:solidFill>
                  <a:srgbClr val="0000FF"/>
                </a:solidFill>
                <a:uFill>
                  <a:solidFill>
                    <a:srgbClr val="0000FF"/>
                  </a:solidFill>
                </a:uFill>
                <a:hlinkClick r:id="rId15"/>
              </a:rPr>
              <a:t>Repeated Switches</a:t>
            </a:r>
          </a:p>
        </p:txBody>
      </p:sp>
      <p:sp>
        <p:nvSpPr>
          <p:cNvPr id="168" name="Loops…"/>
          <p:cNvSpPr txBox="1"/>
          <p:nvPr/>
        </p:nvSpPr>
        <p:spPr>
          <a:xfrm>
            <a:off x="4269627" y="1987159"/>
            <a:ext cx="6698946" cy="46385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6"/>
              </a:rPr>
              <a:t>Loops</a:t>
            </a: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7"/>
              </a:rPr>
              <a:t>Lazy Element</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8"/>
              </a:rPr>
              <a:t>Speculative Generality</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19"/>
              </a:rPr>
              <a:t>Temporary Field</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0"/>
              </a:rPr>
              <a:t>Message Chains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1"/>
              </a:rPr>
              <a:t>Middle Man</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2"/>
              </a:rPr>
              <a:t>Insider Trading</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3"/>
              </a:rPr>
              <a:t>Large Class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4"/>
              </a:rPr>
              <a:t>Alternative Classes with Different Interfaces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5"/>
              </a:rPr>
              <a:t>Data Class</a:t>
            </a:r>
            <a:endParaRPr>
              <a:solidFill>
                <a:srgbClr val="333333"/>
              </a:solidFill>
            </a:endParaRPr>
          </a:p>
          <a:p>
            <a:pPr algn="l" defTabSz="321468">
              <a:defRPr sz="2700" u="sng">
                <a:solidFill>
                  <a:srgbClr val="070707"/>
                </a:solidFill>
                <a:latin typeface="+mj-lt"/>
                <a:ea typeface="+mj-ea"/>
                <a:cs typeface="+mj-cs"/>
                <a:sym typeface="Helvetica Neue"/>
              </a:defRPr>
            </a:pPr>
            <a:r>
              <a:rPr>
                <a:solidFill>
                  <a:srgbClr val="0000FF"/>
                </a:solidFill>
                <a:uFill>
                  <a:solidFill>
                    <a:srgbClr val="0000FF"/>
                  </a:solidFill>
                </a:uFill>
                <a:hlinkClick r:id="rId26"/>
              </a:rPr>
              <a:t>Refused Bequest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Learning Goals"/>
          <p:cNvSpPr txBox="1">
            <a:spLocks noGrp="1"/>
          </p:cNvSpPr>
          <p:nvPr>
            <p:ph type="title"/>
          </p:nvPr>
        </p:nvSpPr>
        <p:spPr>
          <a:prstGeom prst="rect">
            <a:avLst/>
          </a:prstGeom>
        </p:spPr>
        <p:txBody>
          <a:bodyPr/>
          <a:lstStyle/>
          <a:p>
            <a:r>
              <a:t>Renaming</a:t>
            </a:r>
          </a:p>
        </p:txBody>
      </p:sp>
      <p:sp>
        <p:nvSpPr>
          <p:cNvPr id="173" name="By the end of this lesson, you should be able to…"/>
          <p:cNvSpPr txBox="1">
            <a:spLocks noGrp="1"/>
          </p:cNvSpPr>
          <p:nvPr>
            <p:ph type="body" idx="1"/>
          </p:nvPr>
        </p:nvSpPr>
        <p:spPr>
          <a:prstGeom prst="rect">
            <a:avLst/>
          </a:prstGeom>
        </p:spPr>
        <p:txBody>
          <a:bodyPr/>
          <a:lstStyle/>
          <a:p>
            <a:r>
              <a:t>Is the most common…</a:t>
            </a:r>
          </a:p>
          <a:p>
            <a:pPr lvl="1"/>
            <a:r>
              <a:t>Rename Function (124) (to rename a function)</a:t>
            </a:r>
          </a:p>
          <a:p>
            <a:pPr lvl="1"/>
            <a:r>
              <a:t>Rename Variable (137)</a:t>
            </a:r>
          </a:p>
          <a:p>
            <a:pPr lvl="1"/>
            <a:r>
              <a:t>Rename Field (244). </a:t>
            </a:r>
          </a:p>
          <a:p>
            <a:r>
              <a:t>We are often afraid to rename things, thinking it’s not worth the trouble, but a good name can save hours of future puzzled incomprehension</a:t>
            </a:r>
          </a:p>
          <a:p>
            <a:r>
              <a:t>Renaming is not just an exercise</a:t>
            </a:r>
          </a:p>
          <a:p>
            <a:r>
              <a:t>When you are not happy with a name, it’s often a sign of a deeper design malaise.</a:t>
            </a:r>
          </a:p>
          <a:p>
            <a:r>
              <a:t>Puzzling over a tricky name leads to significant improvements to your code</a:t>
            </a:r>
          </a:p>
        </p:txBody>
      </p:sp>
      <p:sp>
        <p:nvSpPr>
          <p:cNvPr id="174"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pic>
        <p:nvPicPr>
          <p:cNvPr id="175" name="Image" descr="Image"/>
          <p:cNvPicPr>
            <a:picLocks noChangeAspect="1"/>
          </p:cNvPicPr>
          <p:nvPr/>
        </p:nvPicPr>
        <p:blipFill>
          <a:blip r:embed="rId3"/>
          <a:stretch>
            <a:fillRect/>
          </a:stretch>
        </p:blipFill>
        <p:spPr>
          <a:xfrm>
            <a:off x="9719021" y="209696"/>
            <a:ext cx="2312914" cy="2312913"/>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Automated Refactorings in VSC"/>
          <p:cNvSpPr txBox="1">
            <a:spLocks noGrp="1"/>
          </p:cNvSpPr>
          <p:nvPr>
            <p:ph type="title"/>
          </p:nvPr>
        </p:nvSpPr>
        <p:spPr>
          <a:prstGeom prst="rect">
            <a:avLst/>
          </a:prstGeom>
        </p:spPr>
        <p:txBody>
          <a:bodyPr/>
          <a:lstStyle/>
          <a:p>
            <a:r>
              <a:t>Renaming</a:t>
            </a:r>
          </a:p>
        </p:txBody>
      </p:sp>
      <p:sp>
        <p:nvSpPr>
          <p:cNvPr id="180" name="Slide Subtitle"/>
          <p:cNvSpPr txBox="1">
            <a:spLocks noGrp="1"/>
          </p:cNvSpPr>
          <p:nvPr>
            <p:ph type="body" idx="1"/>
          </p:nvPr>
        </p:nvSpPr>
        <p:spPr>
          <a:prstGeom prst="rect">
            <a:avLst/>
          </a:prstGeom>
        </p:spPr>
        <p:txBody>
          <a:bodyPr/>
          <a:lstStyle/>
          <a:p>
            <a:r>
              <a:t>Luckily, VSC automates this and many other common transformations</a:t>
            </a:r>
          </a:p>
        </p:txBody>
      </p:sp>
      <p:sp>
        <p:nvSpPr>
          <p:cNvPr id="18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pic>
        <p:nvPicPr>
          <p:cNvPr id="182" name="Ink 3" descr="Ink 3"/>
          <p:cNvPicPr>
            <a:picLocks noChangeAspect="1"/>
          </p:cNvPicPr>
          <p:nvPr/>
        </p:nvPicPr>
        <p:blipFill>
          <a:blip r:embed="rId3"/>
          <a:stretch>
            <a:fillRect/>
          </a:stretch>
        </p:blipFill>
        <p:spPr>
          <a:xfrm>
            <a:off x="-909475" y="1663929"/>
            <a:ext cx="75939" cy="151876"/>
          </a:xfrm>
          <a:prstGeom prst="rect">
            <a:avLst/>
          </a:prstGeom>
          <a:ln w="12700">
            <a:miter lim="400000"/>
          </a:ln>
        </p:spPr>
      </p:pic>
      <p:pic>
        <p:nvPicPr>
          <p:cNvPr id="183" name="Picture 2" descr="Picture 2"/>
          <p:cNvPicPr>
            <a:picLocks noChangeAspect="1"/>
          </p:cNvPicPr>
          <p:nvPr/>
        </p:nvPicPr>
        <p:blipFill>
          <a:blip r:embed="rId4"/>
          <a:stretch>
            <a:fillRect/>
          </a:stretch>
        </p:blipFill>
        <p:spPr>
          <a:xfrm>
            <a:off x="1460665" y="1517001"/>
            <a:ext cx="8451414" cy="51980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3937</Words>
  <Application>Microsoft Office PowerPoint</Application>
  <PresentationFormat>Widescreen</PresentationFormat>
  <Paragraphs>382</Paragraphs>
  <Slides>32</Slides>
  <Notes>25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32</vt:i4>
      </vt:variant>
    </vt:vector>
  </HeadingPairs>
  <TitlesOfParts>
    <vt:vector size="43" baseType="lpstr">
      <vt:lpstr>Arial</vt:lpstr>
      <vt:lpstr>Arial Unicode MS</vt:lpstr>
      <vt:lpstr>Calibri</vt:lpstr>
      <vt:lpstr>Guardian Sans Text</vt:lpstr>
      <vt:lpstr>Helvetica Light</vt:lpstr>
      <vt:lpstr>Helvetica Neue</vt:lpstr>
      <vt:lpstr>Helvetica Neue Light</vt:lpstr>
      <vt:lpstr>Helvetica Neue Medium</vt:lpstr>
      <vt:lpstr>Lucida Grande</vt:lpstr>
      <vt:lpstr>Verdana</vt:lpstr>
      <vt:lpstr>Office Theme</vt:lpstr>
      <vt:lpstr>CS 4530 Fundamentals of Software Engineering  Module 16: Refactoring and Technical Debt</vt:lpstr>
      <vt:lpstr>Learning Goals</vt:lpstr>
      <vt:lpstr>Refactoring</vt:lpstr>
      <vt:lpstr>Example</vt:lpstr>
      <vt:lpstr>Dad</vt:lpstr>
      <vt:lpstr>The Book</vt:lpstr>
      <vt:lpstr>The List</vt:lpstr>
      <vt:lpstr>Renaming</vt:lpstr>
      <vt:lpstr>Renaming</vt:lpstr>
      <vt:lpstr>Local Refactorings</vt:lpstr>
      <vt:lpstr>Type-Related Refactorings</vt:lpstr>
      <vt:lpstr>Why Refactor?</vt:lpstr>
      <vt:lpstr>When to refactor?</vt:lpstr>
      <vt:lpstr>Refactoring with TDD</vt:lpstr>
      <vt:lpstr>Refactoring Benefits</vt:lpstr>
      <vt:lpstr>Refactoring Risks</vt:lpstr>
      <vt:lpstr>Technical Debt</vt:lpstr>
      <vt:lpstr>Technical debt</vt:lpstr>
      <vt:lpstr>Interest accrues over time</vt:lpstr>
      <vt:lpstr>Make Technical Debt Visible</vt:lpstr>
      <vt:lpstr>Reasons to go into Debt</vt:lpstr>
      <vt:lpstr>Architectural debt is costliest</vt:lpstr>
      <vt:lpstr>Y2K bug as example of architectural debt</vt:lpstr>
      <vt:lpstr>Evolving languages make debt</vt:lpstr>
      <vt:lpstr>Facebook’s debt</vt:lpstr>
      <vt:lpstr>Facebook’s debt</vt:lpstr>
      <vt:lpstr>Instagram’s debt</vt:lpstr>
      <vt:lpstr>Instagram’s debt</vt:lpstr>
      <vt:lpstr>Instagram’s debt</vt:lpstr>
      <vt:lpstr>Retire Technical Debt at Leisure</vt:lpstr>
      <vt:lpstr>Now back to you…</vt:lpstr>
      <vt:lpstr>Learning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16: Refactoring and Technical Debt</dc:title>
  <cp:lastModifiedBy>Bhutta, Adeel</cp:lastModifiedBy>
  <cp:revision>1</cp:revision>
  <dcterms:modified xsi:type="dcterms:W3CDTF">2023-03-20T03:12:16Z</dcterms:modified>
</cp:coreProperties>
</file>